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sldIdLst>
    <p:sldId id="258" r:id="rId5"/>
    <p:sldId id="264" r:id="rId6"/>
    <p:sldId id="261" r:id="rId7"/>
    <p:sldId id="283" r:id="rId8"/>
    <p:sldId id="265" r:id="rId9"/>
    <p:sldId id="268" r:id="rId10"/>
    <p:sldId id="270" r:id="rId11"/>
    <p:sldId id="281" r:id="rId12"/>
    <p:sldId id="292" r:id="rId13"/>
    <p:sldId id="260" r:id="rId14"/>
    <p:sldId id="259" r:id="rId15"/>
    <p:sldId id="288" r:id="rId16"/>
    <p:sldId id="285" r:id="rId17"/>
    <p:sldId id="262" r:id="rId18"/>
    <p:sldId id="263" r:id="rId19"/>
    <p:sldId id="273" r:id="rId20"/>
    <p:sldId id="321" r:id="rId21"/>
    <p:sldId id="286" r:id="rId22"/>
    <p:sldId id="316" r:id="rId23"/>
    <p:sldId id="310" r:id="rId24"/>
    <p:sldId id="311" r:id="rId25"/>
    <p:sldId id="333" r:id="rId26"/>
    <p:sldId id="312" r:id="rId27"/>
    <p:sldId id="330" r:id="rId28"/>
    <p:sldId id="329" r:id="rId29"/>
    <p:sldId id="291" r:id="rId30"/>
    <p:sldId id="332" r:id="rId31"/>
    <p:sldId id="339" r:id="rId32"/>
    <p:sldId id="295" r:id="rId33"/>
    <p:sldId id="320" r:id="rId34"/>
    <p:sldId id="328" r:id="rId35"/>
    <p:sldId id="301" r:id="rId36"/>
    <p:sldId id="338" r:id="rId37"/>
    <p:sldId id="277" r:id="rId38"/>
    <p:sldId id="317" r:id="rId39"/>
    <p:sldId id="318" r:id="rId40"/>
    <p:sldId id="257" r:id="rId41"/>
    <p:sldId id="337" r:id="rId42"/>
    <p:sldId id="305" r:id="rId43"/>
    <p:sldId id="340" r:id="rId44"/>
    <p:sldId id="341" r:id="rId45"/>
    <p:sldId id="342" r:id="rId46"/>
    <p:sldId id="343" r:id="rId47"/>
    <p:sldId id="326" r:id="rId48"/>
    <p:sldId id="323" r:id="rId49"/>
    <p:sldId id="344" r:id="rId50"/>
    <p:sldId id="335" r:id="rId51"/>
    <p:sldId id="307" r:id="rId52"/>
    <p:sldId id="345" r:id="rId53"/>
    <p:sldId id="347" r:id="rId54"/>
    <p:sldId id="34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ola Fajardo" initials="PF" lastIdx="14" clrIdx="0">
    <p:extLst>
      <p:ext uri="{19B8F6BF-5375-455C-9EA6-DF929625EA0E}">
        <p15:presenceInfo xmlns:p15="http://schemas.microsoft.com/office/powerpoint/2012/main" userId="f60e2b04ad4321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1A2"/>
    <a:srgbClr val="FCC438"/>
    <a:srgbClr val="C9E7F5"/>
    <a:srgbClr val="E13E3E"/>
    <a:srgbClr val="00947D"/>
    <a:srgbClr val="59B4D9"/>
    <a:srgbClr val="1E7EAA"/>
    <a:srgbClr val="0099CC"/>
    <a:srgbClr val="7E428D"/>
    <a:srgbClr val="C56F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28F11A-6FA9-46DC-9FAD-583F4821AFC0}" v="52" dt="2020-06-25T01:19:38.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67" d="100"/>
          <a:sy n="67" d="100"/>
        </p:scale>
        <p:origin x="644" y="44"/>
      </p:cViewPr>
      <p:guideLst/>
    </p:cSldViewPr>
  </p:slideViewPr>
  <p:outlineViewPr>
    <p:cViewPr>
      <p:scale>
        <a:sx n="33" d="100"/>
        <a:sy n="33" d="100"/>
      </p:scale>
      <p:origin x="0" y="-1004"/>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aujs\Downloads\ResumenModelosV2_FI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aola%20Fajardo\Downloads\ResumenModelosV2_FIT.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aola%20Fajardo\Downloads\ResumenModelosV2_FI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aola%20Fajardo\Downloads\ResumenModelosV2_FI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aola%20Fajardo\Downloads\ResumenModelosV2_FI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naujs\Downloads\ResumenModelosV2_FI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naujs\Downloads\ResumenOutlier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r>
              <a:rPr lang="es-CO" noProof="0" dirty="0"/>
              <a:t>Importancia</a:t>
            </a:r>
            <a:r>
              <a:rPr lang="en-GB" dirty="0"/>
              <a:t> de variables</a:t>
            </a:r>
          </a:p>
        </c:rich>
      </c:tx>
      <c:layout>
        <c:manualLayout>
          <c:xMode val="edge"/>
          <c:yMode val="edge"/>
          <c:x val="1.3086928388298256E-2"/>
          <c:y val="1.3909010611187846E-2"/>
        </c:manualLayout>
      </c:layout>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s-CO"/>
        </a:p>
      </c:txPr>
    </c:title>
    <c:autoTitleDeleted val="0"/>
    <c:plotArea>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C99-4E27-96FE-7E5CD2451153}"/>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C99-4E27-96FE-7E5CD2451153}"/>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C99-4E27-96FE-7E5CD2451153}"/>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C99-4E27-96FE-7E5CD2451153}"/>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C99-4E27-96FE-7E5CD2451153}"/>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C99-4E27-96FE-7E5CD2451153}"/>
              </c:ext>
            </c:extLst>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C99-4E27-96FE-7E5CD2451153}"/>
              </c:ext>
            </c:extLst>
          </c:dPt>
          <c:dPt>
            <c:idx val="7"/>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F-EC99-4E27-96FE-7E5CD2451153}"/>
              </c:ext>
            </c:extLst>
          </c:dPt>
          <c:dPt>
            <c:idx val="8"/>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1-EC99-4E27-96FE-7E5CD2451153}"/>
              </c:ext>
            </c:extLst>
          </c:dPt>
          <c:dPt>
            <c:idx val="9"/>
            <c:bubble3D val="0"/>
            <c:spPr>
              <a:solidFill>
                <a:schemeClr val="accent4">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3-EC99-4E27-96FE-7E5CD2451153}"/>
              </c:ext>
            </c:extLst>
          </c:dPt>
          <c:dPt>
            <c:idx val="10"/>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5-EC99-4E27-96FE-7E5CD2451153}"/>
              </c:ext>
            </c:extLst>
          </c:dPt>
          <c:dPt>
            <c:idx val="11"/>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7-EC99-4E27-96FE-7E5CD2451153}"/>
              </c:ext>
            </c:extLst>
          </c:dPt>
          <c:dPt>
            <c:idx val="12"/>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9-EC99-4E27-96FE-7E5CD2451153}"/>
              </c:ext>
            </c:extLst>
          </c:dPt>
          <c:dLbls>
            <c:dLbl>
              <c:idx val="0"/>
              <c:layout>
                <c:manualLayout>
                  <c:x val="-6.9518234488064046E-2"/>
                  <c:y val="3.459809177044508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C99-4E27-96FE-7E5CD2451153}"/>
                </c:ext>
              </c:extLst>
            </c:dLbl>
            <c:dLbl>
              <c:idx val="1"/>
              <c:layout>
                <c:manualLayout>
                  <c:x val="-6.7396573863953355E-2"/>
                  <c:y val="-2.582148332611787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C99-4E27-96FE-7E5CD2451153}"/>
                </c:ext>
              </c:extLst>
            </c:dLbl>
            <c:dLbl>
              <c:idx val="2"/>
              <c:layout>
                <c:manualLayout>
                  <c:x val="-6.5275026636989877E-2"/>
                  <c:y val="-8.855916845467377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C99-4E27-96FE-7E5CD2451153}"/>
                </c:ext>
              </c:extLst>
            </c:dLbl>
            <c:dLbl>
              <c:idx val="4"/>
              <c:layout>
                <c:manualLayout>
                  <c:x val="6.2477292221272155E-3"/>
                  <c:y val="-5.700425685772749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EC99-4E27-96FE-7E5CD2451153}"/>
                </c:ext>
              </c:extLst>
            </c:dLbl>
            <c:dLbl>
              <c:idx val="5"/>
              <c:layout>
                <c:manualLayout>
                  <c:x val="1.129957212988408E-2"/>
                  <c:y val="-7.632918219664712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EC99-4E27-96FE-7E5CD2451153}"/>
                </c:ext>
              </c:extLst>
            </c:dLbl>
            <c:dLbl>
              <c:idx val="6"/>
              <c:layout>
                <c:manualLayout>
                  <c:x val="1.4201858715319184E-2"/>
                  <c:y val="-5.114149651305575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EC99-4E27-96FE-7E5CD2451153}"/>
                </c:ext>
              </c:extLst>
            </c:dLbl>
            <c:dLbl>
              <c:idx val="7"/>
              <c:layout>
                <c:manualLayout>
                  <c:x val="6.6246613394198878E-2"/>
                  <c:y val="-8.951048162453770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EC99-4E27-96FE-7E5CD2451153}"/>
                </c:ext>
              </c:extLst>
            </c:dLbl>
            <c:dLbl>
              <c:idx val="8"/>
              <c:layout>
                <c:manualLayout>
                  <c:x val="5.7605750777564239E-2"/>
                  <c:y val="3.132866856858811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EC99-4E27-96FE-7E5CD2451153}"/>
                </c:ext>
              </c:extLst>
            </c:dLbl>
            <c:dLbl>
              <c:idx val="9"/>
              <c:layout>
                <c:manualLayout>
                  <c:x val="2.1602156541586589E-2"/>
                  <c:y val="7.160838529963008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EC99-4E27-96FE-7E5CD2451153}"/>
                </c:ext>
              </c:extLst>
            </c:dLbl>
            <c:dLbl>
              <c:idx val="10"/>
              <c:layout>
                <c:manualLayout>
                  <c:x val="-3.0157857900674184E-2"/>
                  <c:y val="0.1199546174810094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5-EC99-4E27-96FE-7E5CD2451153}"/>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s-CO"/>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Sheet1!$A$2:$A$14</c:f>
              <c:strCache>
                <c:ptCount val="13"/>
                <c:pt idx="0">
                  <c:v>SESUSERV</c:v>
                </c:pt>
                <c:pt idx="1">
                  <c:v>SERVDESC</c:v>
                </c:pt>
                <c:pt idx="2">
                  <c:v>DEPADESC</c:v>
                </c:pt>
                <c:pt idx="3">
                  <c:v>SESUCUSA</c:v>
                </c:pt>
                <c:pt idx="4">
                  <c:v>SESUSAPE</c:v>
                </c:pt>
                <c:pt idx="5">
                  <c:v>SESUCICL</c:v>
                </c:pt>
                <c:pt idx="6">
                  <c:v>TIPIFICACION_CLIENTE</c:v>
                </c:pt>
                <c:pt idx="7">
                  <c:v>PROM_SUSC</c:v>
                </c:pt>
                <c:pt idx="8">
                  <c:v>CANAL_ENVIO</c:v>
                </c:pt>
                <c:pt idx="9">
                  <c:v>SEGMENTACION</c:v>
                </c:pt>
                <c:pt idx="10">
                  <c:v>ESTRATO_AGRUPADO</c:v>
                </c:pt>
                <c:pt idx="11">
                  <c:v>ANTIGUEDAD_DIAS</c:v>
                </c:pt>
                <c:pt idx="12">
                  <c:v>CANAL_PAGO</c:v>
                </c:pt>
              </c:strCache>
            </c:strRef>
          </c:cat>
          <c:val>
            <c:numRef>
              <c:f>Sheet1!$B$2:$B$14</c:f>
              <c:numCache>
                <c:formatCode>0.000%</c:formatCode>
                <c:ptCount val="13"/>
                <c:pt idx="0">
                  <c:v>0</c:v>
                </c:pt>
                <c:pt idx="1">
                  <c:v>1.89E-3</c:v>
                </c:pt>
                <c:pt idx="2">
                  <c:v>0</c:v>
                </c:pt>
                <c:pt idx="3">
                  <c:v>0.39017000000000002</c:v>
                </c:pt>
                <c:pt idx="4">
                  <c:v>6.9669999999999996E-2</c:v>
                </c:pt>
                <c:pt idx="5">
                  <c:v>4.65E-2</c:v>
                </c:pt>
                <c:pt idx="6">
                  <c:v>0</c:v>
                </c:pt>
                <c:pt idx="7">
                  <c:v>2.1479999999999999E-2</c:v>
                </c:pt>
                <c:pt idx="8">
                  <c:v>0</c:v>
                </c:pt>
                <c:pt idx="9">
                  <c:v>1.8249999999999999E-2</c:v>
                </c:pt>
                <c:pt idx="10">
                  <c:v>4.0000000000000003E-5</c:v>
                </c:pt>
                <c:pt idx="11">
                  <c:v>0.30925999999999998</c:v>
                </c:pt>
                <c:pt idx="12">
                  <c:v>0.14274999999999999</c:v>
                </c:pt>
              </c:numCache>
            </c:numRef>
          </c:val>
          <c:extLst>
            <c:ext xmlns:c16="http://schemas.microsoft.com/office/drawing/2014/chart" uri="{C3380CC4-5D6E-409C-BE32-E72D297353CC}">
              <c16:uniqueId val="{0000001A-EC99-4E27-96FE-7E5CD2451153}"/>
            </c:ext>
          </c:extLst>
        </c:ser>
        <c:dLbls>
          <c:showLegendKey val="0"/>
          <c:showVal val="0"/>
          <c:showCatName val="0"/>
          <c:showSerName val="0"/>
          <c:showPercent val="0"/>
          <c:showBubbleSize val="0"/>
          <c:showLeaderLines val="0"/>
        </c:dLbls>
        <c:firstSliceAng val="267"/>
      </c:pieChart>
      <c:spPr>
        <a:noFill/>
        <a:ln>
          <a:noFill/>
        </a:ln>
        <a:effectLst/>
      </c:spPr>
    </c:plotArea>
    <c:legend>
      <c:legendPos val="l"/>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s-CO" sz="1600" b="1" i="0" baseline="0">
                <a:effectLst/>
              </a:rPr>
              <a:t>Top 5 de Variables más Importantes Obtenidas con los Árboles de Decisión para cada Región</a:t>
            </a:r>
            <a:endParaRPr lang="es-CO" sz="1600">
              <a:effectLst/>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barChart>
        <c:barDir val="col"/>
        <c:grouping val="clustered"/>
        <c:varyColors val="0"/>
        <c:ser>
          <c:idx val="0"/>
          <c:order val="0"/>
          <c:tx>
            <c:strRef>
              <c:f>Árbol!$D$34:$I$34</c:f>
              <c:strCache>
                <c:ptCount val="6"/>
                <c:pt idx="0">
                  <c:v>Saldo Anterior</c:v>
                </c:pt>
                <c:pt idx="1">
                  <c:v>Cuentas con Saldo</c:v>
                </c:pt>
                <c:pt idx="2">
                  <c:v>Cuentas con Saldo</c:v>
                </c:pt>
                <c:pt idx="3">
                  <c:v>Saldo Pendiente</c:v>
                </c:pt>
                <c:pt idx="4">
                  <c:v>Cuentas con Saldo</c:v>
                </c:pt>
                <c:pt idx="5">
                  <c:v>Ciclo</c:v>
                </c:pt>
              </c:strCache>
            </c:strRef>
          </c:tx>
          <c:spPr>
            <a:solidFill>
              <a:schemeClr val="accent6"/>
            </a:solidFill>
            <a:ln>
              <a:noFill/>
            </a:ln>
            <a:effectLst/>
          </c:spPr>
          <c:invertIfNegative val="0"/>
          <c:cat>
            <c:strRef>
              <c:f>Árbol!$D$33:$I$33</c:f>
              <c:strCache>
                <c:ptCount val="6"/>
                <c:pt idx="0">
                  <c:v>Centro</c:v>
                </c:pt>
                <c:pt idx="1">
                  <c:v>Costa</c:v>
                </c:pt>
                <c:pt idx="2">
                  <c:v>Oriente</c:v>
                </c:pt>
                <c:pt idx="3">
                  <c:v>Eje</c:v>
                </c:pt>
                <c:pt idx="4">
                  <c:v>Noroccidente</c:v>
                </c:pt>
                <c:pt idx="5">
                  <c:v>Sur</c:v>
                </c:pt>
              </c:strCache>
            </c:strRef>
          </c:cat>
          <c:val>
            <c:numRef>
              <c:f>(Árbol!$D$26,Árbol!$F$26,Árbol!$H$26,Árbol!$J$26,Árbol!$L$26,Árbol!$N$26)</c:f>
              <c:numCache>
                <c:formatCode>0.00000</c:formatCode>
                <c:ptCount val="6"/>
                <c:pt idx="0">
                  <c:v>0.31602999999999998</c:v>
                </c:pt>
                <c:pt idx="1">
                  <c:v>0.41095999999999999</c:v>
                </c:pt>
                <c:pt idx="2">
                  <c:v>0.49442999999999998</c:v>
                </c:pt>
                <c:pt idx="3">
                  <c:v>0.33667999999999998</c:v>
                </c:pt>
                <c:pt idx="4">
                  <c:v>0.52876000000000001</c:v>
                </c:pt>
                <c:pt idx="5">
                  <c:v>0.38730999999999999</c:v>
                </c:pt>
              </c:numCache>
            </c:numRef>
          </c:val>
          <c:extLst>
            <c:ext xmlns:c16="http://schemas.microsoft.com/office/drawing/2014/chart" uri="{C3380CC4-5D6E-409C-BE32-E72D297353CC}">
              <c16:uniqueId val="{00000000-9B36-418C-991A-52954B75E94D}"/>
            </c:ext>
          </c:extLst>
        </c:ser>
        <c:ser>
          <c:idx val="1"/>
          <c:order val="1"/>
          <c:tx>
            <c:strRef>
              <c:f>Árbol!$D$35:$I$35</c:f>
              <c:strCache>
                <c:ptCount val="6"/>
                <c:pt idx="0">
                  <c:v>Días Antigüedad</c:v>
                </c:pt>
                <c:pt idx="1">
                  <c:v>Tipif. Cliente</c:v>
                </c:pt>
                <c:pt idx="2">
                  <c:v>Saldo Anterior</c:v>
                </c:pt>
                <c:pt idx="3">
                  <c:v>Código Localidad</c:v>
                </c:pt>
                <c:pt idx="4">
                  <c:v>Saldo Anterior</c:v>
                </c:pt>
                <c:pt idx="5">
                  <c:v>Saldo Pendiente</c:v>
                </c:pt>
              </c:strCache>
            </c:strRef>
          </c:tx>
          <c:spPr>
            <a:solidFill>
              <a:schemeClr val="accent5"/>
            </a:solidFill>
            <a:ln>
              <a:noFill/>
            </a:ln>
            <a:effectLst/>
          </c:spPr>
          <c:invertIfNegative val="0"/>
          <c:val>
            <c:numRef>
              <c:f>(Árbol!$D$27,Árbol!$F$27,Árbol!$H$27,Árbol!$J$27,Árbol!$L$27,Árbol!$N$27)</c:f>
              <c:numCache>
                <c:formatCode>0.00000</c:formatCode>
                <c:ptCount val="6"/>
                <c:pt idx="0">
                  <c:v>0.20623</c:v>
                </c:pt>
                <c:pt idx="1">
                  <c:v>0.15248999999999999</c:v>
                </c:pt>
                <c:pt idx="2">
                  <c:v>0.17866000000000001</c:v>
                </c:pt>
                <c:pt idx="3">
                  <c:v>0.28131</c:v>
                </c:pt>
                <c:pt idx="4">
                  <c:v>0.15628</c:v>
                </c:pt>
                <c:pt idx="5">
                  <c:v>0.29433999999999999</c:v>
                </c:pt>
              </c:numCache>
            </c:numRef>
          </c:val>
          <c:extLst>
            <c:ext xmlns:c16="http://schemas.microsoft.com/office/drawing/2014/chart" uri="{C3380CC4-5D6E-409C-BE32-E72D297353CC}">
              <c16:uniqueId val="{00000001-9B36-418C-991A-52954B75E94D}"/>
            </c:ext>
          </c:extLst>
        </c:ser>
        <c:ser>
          <c:idx val="2"/>
          <c:order val="2"/>
          <c:tx>
            <c:strRef>
              <c:f>Árbol!$D$36:$I$36</c:f>
              <c:strCache>
                <c:ptCount val="6"/>
                <c:pt idx="0">
                  <c:v>Cuentas con Saldo</c:v>
                </c:pt>
                <c:pt idx="1">
                  <c:v>Canal Pago</c:v>
                </c:pt>
                <c:pt idx="2">
                  <c:v>Días Antigüedad</c:v>
                </c:pt>
                <c:pt idx="3">
                  <c:v>Desc. Serv.</c:v>
                </c:pt>
                <c:pt idx="4">
                  <c:v>Días Antigüedad</c:v>
                </c:pt>
                <c:pt idx="5">
                  <c:v>Canal Pago</c:v>
                </c:pt>
              </c:strCache>
            </c:strRef>
          </c:tx>
          <c:spPr>
            <a:solidFill>
              <a:schemeClr val="accent4"/>
            </a:solidFill>
            <a:ln>
              <a:noFill/>
            </a:ln>
            <a:effectLst/>
          </c:spPr>
          <c:invertIfNegative val="0"/>
          <c:val>
            <c:numRef>
              <c:f>(Árbol!$D$28,Árbol!$F$28,Árbol!$H$28,Árbol!$J$28,Árbol!$L$28,Árbol!$N$28)</c:f>
              <c:numCache>
                <c:formatCode>0.00000</c:formatCode>
                <c:ptCount val="6"/>
                <c:pt idx="0">
                  <c:v>0.16536999999999999</c:v>
                </c:pt>
                <c:pt idx="1">
                  <c:v>0.12021999999999999</c:v>
                </c:pt>
                <c:pt idx="2">
                  <c:v>0.1263</c:v>
                </c:pt>
                <c:pt idx="3">
                  <c:v>0.23802999999999999</c:v>
                </c:pt>
                <c:pt idx="4">
                  <c:v>0.14019999999999999</c:v>
                </c:pt>
                <c:pt idx="5">
                  <c:v>0.11115999999999999</c:v>
                </c:pt>
              </c:numCache>
            </c:numRef>
          </c:val>
          <c:extLst>
            <c:ext xmlns:c16="http://schemas.microsoft.com/office/drawing/2014/chart" uri="{C3380CC4-5D6E-409C-BE32-E72D297353CC}">
              <c16:uniqueId val="{00000002-9B36-418C-991A-52954B75E94D}"/>
            </c:ext>
          </c:extLst>
        </c:ser>
        <c:ser>
          <c:idx val="3"/>
          <c:order val="3"/>
          <c:tx>
            <c:strRef>
              <c:f>Árbol!$D$37:$I$37</c:f>
              <c:strCache>
                <c:ptCount val="6"/>
                <c:pt idx="0">
                  <c:v>Canal Pago</c:v>
                </c:pt>
                <c:pt idx="1">
                  <c:v>Saldo Anterior</c:v>
                </c:pt>
                <c:pt idx="2">
                  <c:v>Canal Pago</c:v>
                </c:pt>
                <c:pt idx="3">
                  <c:v>Días Antigüedad</c:v>
                </c:pt>
                <c:pt idx="4">
                  <c:v>Saldo Pendiente</c:v>
                </c:pt>
                <c:pt idx="5">
                  <c:v>Saldo Anterior</c:v>
                </c:pt>
              </c:strCache>
            </c:strRef>
          </c:tx>
          <c:spPr>
            <a:solidFill>
              <a:schemeClr val="accent6">
                <a:lumMod val="60000"/>
              </a:schemeClr>
            </a:solidFill>
            <a:ln>
              <a:noFill/>
            </a:ln>
            <a:effectLst/>
          </c:spPr>
          <c:invertIfNegative val="0"/>
          <c:val>
            <c:numRef>
              <c:f>(Árbol!$D$29,Árbol!$F$29,Árbol!$H$29,Árbol!$J$29,Árbol!$L$29,Árbol!$N$29)</c:f>
              <c:numCache>
                <c:formatCode>0.00000</c:formatCode>
                <c:ptCount val="6"/>
                <c:pt idx="0">
                  <c:v>0.13321</c:v>
                </c:pt>
                <c:pt idx="1">
                  <c:v>0.11622</c:v>
                </c:pt>
                <c:pt idx="2">
                  <c:v>0.10555</c:v>
                </c:pt>
                <c:pt idx="3">
                  <c:v>4.1419999999999998E-2</c:v>
                </c:pt>
                <c:pt idx="4">
                  <c:v>9.0899999999999995E-2</c:v>
                </c:pt>
                <c:pt idx="5">
                  <c:v>0.11028</c:v>
                </c:pt>
              </c:numCache>
            </c:numRef>
          </c:val>
          <c:extLst>
            <c:ext xmlns:c16="http://schemas.microsoft.com/office/drawing/2014/chart" uri="{C3380CC4-5D6E-409C-BE32-E72D297353CC}">
              <c16:uniqueId val="{00000003-9B36-418C-991A-52954B75E94D}"/>
            </c:ext>
          </c:extLst>
        </c:ser>
        <c:ser>
          <c:idx val="4"/>
          <c:order val="4"/>
          <c:tx>
            <c:strRef>
              <c:f>Árbol!$D$38:$I$38</c:f>
              <c:strCache>
                <c:ptCount val="6"/>
                <c:pt idx="0">
                  <c:v>Saldo Pendiente</c:v>
                </c:pt>
                <c:pt idx="1">
                  <c:v>Saldo Pendiente</c:v>
                </c:pt>
                <c:pt idx="2">
                  <c:v>Prom. Suscrip.</c:v>
                </c:pt>
                <c:pt idx="3">
                  <c:v>Saldo Anterior</c:v>
                </c:pt>
                <c:pt idx="4">
                  <c:v>Canal Pago</c:v>
                </c:pt>
                <c:pt idx="5">
                  <c:v>Cuentas con Saldo</c:v>
                </c:pt>
              </c:strCache>
            </c:strRef>
          </c:tx>
          <c:spPr>
            <a:solidFill>
              <a:schemeClr val="accent5">
                <a:lumMod val="60000"/>
              </a:schemeClr>
            </a:solidFill>
            <a:ln>
              <a:noFill/>
            </a:ln>
            <a:effectLst/>
          </c:spPr>
          <c:invertIfNegative val="0"/>
          <c:val>
            <c:numRef>
              <c:f>(Árbol!$D$30,Árbol!$F$30,Árbol!$H$30,Árbol!$J$30,Árbol!$L$30,Árbol!$N$30)</c:f>
              <c:numCache>
                <c:formatCode>0.00000</c:formatCode>
                <c:ptCount val="6"/>
                <c:pt idx="0">
                  <c:v>6.8970000000000004E-2</c:v>
                </c:pt>
                <c:pt idx="1">
                  <c:v>9.6310000000000007E-2</c:v>
                </c:pt>
                <c:pt idx="2">
                  <c:v>6.8500000000000005E-2</c:v>
                </c:pt>
                <c:pt idx="3">
                  <c:v>2.4889999999999999E-2</c:v>
                </c:pt>
                <c:pt idx="4">
                  <c:v>4.5749999999999999E-2</c:v>
                </c:pt>
                <c:pt idx="5">
                  <c:v>4.5519999999999998E-2</c:v>
                </c:pt>
              </c:numCache>
            </c:numRef>
          </c:val>
          <c:extLst>
            <c:ext xmlns:c16="http://schemas.microsoft.com/office/drawing/2014/chart" uri="{C3380CC4-5D6E-409C-BE32-E72D297353CC}">
              <c16:uniqueId val="{00000004-9B36-418C-991A-52954B75E94D}"/>
            </c:ext>
          </c:extLst>
        </c:ser>
        <c:dLbls>
          <c:showLegendKey val="0"/>
          <c:showVal val="0"/>
          <c:showCatName val="0"/>
          <c:showSerName val="0"/>
          <c:showPercent val="0"/>
          <c:showBubbleSize val="0"/>
        </c:dLbls>
        <c:gapWidth val="219"/>
        <c:overlap val="-27"/>
        <c:axId val="1641498495"/>
        <c:axId val="1643696879"/>
      </c:barChart>
      <c:catAx>
        <c:axId val="1641498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s-CO"/>
          </a:p>
        </c:txPr>
        <c:crossAx val="1643696879"/>
        <c:crosses val="autoZero"/>
        <c:auto val="1"/>
        <c:lblAlgn val="ctr"/>
        <c:lblOffset val="100"/>
        <c:noMultiLvlLbl val="0"/>
      </c:catAx>
      <c:valAx>
        <c:axId val="164369687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s-CO"/>
          </a:p>
        </c:txPr>
        <c:crossAx val="1641498495"/>
        <c:crosses val="autoZero"/>
        <c:crossBetween val="between"/>
        <c:min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Precision</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manualLayout>
          <c:layoutTarget val="inner"/>
          <c:xMode val="edge"/>
          <c:yMode val="edge"/>
          <c:x val="3.8185280125769078E-2"/>
          <c:y val="5.2821401544709913E-2"/>
          <c:w val="0.94154423274467114"/>
          <c:h val="0.22020429808064637"/>
        </c:manualLayout>
      </c:layout>
      <c:lineChart>
        <c:grouping val="standard"/>
        <c:varyColors val="0"/>
        <c:ser>
          <c:idx val="0"/>
          <c:order val="0"/>
          <c:tx>
            <c:strRef>
              <c:f>Modelos!$D$4</c:f>
              <c:strCache>
                <c:ptCount val="1"/>
                <c:pt idx="0">
                  <c:v>Centro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Modelos!$C$5:$C$10</c:f>
              <c:strCache>
                <c:ptCount val="6"/>
                <c:pt idx="0">
                  <c:v>kNN</c:v>
                </c:pt>
                <c:pt idx="1">
                  <c:v>DT</c:v>
                </c:pt>
                <c:pt idx="2">
                  <c:v>RF</c:v>
                </c:pt>
                <c:pt idx="3">
                  <c:v>MLP</c:v>
                </c:pt>
                <c:pt idx="4">
                  <c:v>LR</c:v>
                </c:pt>
                <c:pt idx="5">
                  <c:v>GNB</c:v>
                </c:pt>
              </c:strCache>
            </c:strRef>
          </c:cat>
          <c:val>
            <c:numRef>
              <c:f>Modelos!$D$5:$D$10</c:f>
              <c:numCache>
                <c:formatCode>General</c:formatCode>
                <c:ptCount val="6"/>
                <c:pt idx="0">
                  <c:v>0.82510399999999995</c:v>
                </c:pt>
                <c:pt idx="1">
                  <c:v>0.84799500000000005</c:v>
                </c:pt>
                <c:pt idx="2">
                  <c:v>0.82773966666666665</c:v>
                </c:pt>
                <c:pt idx="3">
                  <c:v>0.83258600000000005</c:v>
                </c:pt>
                <c:pt idx="4">
                  <c:v>0.7987346666666667</c:v>
                </c:pt>
                <c:pt idx="5">
                  <c:v>0.69730466666666668</c:v>
                </c:pt>
              </c:numCache>
            </c:numRef>
          </c:val>
          <c:smooth val="0"/>
          <c:extLst>
            <c:ext xmlns:c16="http://schemas.microsoft.com/office/drawing/2014/chart" uri="{C3380CC4-5D6E-409C-BE32-E72D297353CC}">
              <c16:uniqueId val="{00000000-A3CF-4331-98A8-A7A4E23CEAAF}"/>
            </c:ext>
          </c:extLst>
        </c:ser>
        <c:ser>
          <c:idx val="1"/>
          <c:order val="1"/>
          <c:tx>
            <c:strRef>
              <c:f>Modelos!$E$4</c:f>
              <c:strCache>
                <c:ptCount val="1"/>
                <c:pt idx="0">
                  <c:v>Costa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Modelos!$C$5:$C$10</c:f>
              <c:strCache>
                <c:ptCount val="6"/>
                <c:pt idx="0">
                  <c:v>kNN</c:v>
                </c:pt>
                <c:pt idx="1">
                  <c:v>DT</c:v>
                </c:pt>
                <c:pt idx="2">
                  <c:v>RF</c:v>
                </c:pt>
                <c:pt idx="3">
                  <c:v>MLP</c:v>
                </c:pt>
                <c:pt idx="4">
                  <c:v>LR</c:v>
                </c:pt>
                <c:pt idx="5">
                  <c:v>GNB</c:v>
                </c:pt>
              </c:strCache>
            </c:strRef>
          </c:cat>
          <c:val>
            <c:numRef>
              <c:f>Modelos!$E$5:$E$10</c:f>
              <c:numCache>
                <c:formatCode>General</c:formatCode>
                <c:ptCount val="6"/>
                <c:pt idx="0">
                  <c:v>0.78619933333333325</c:v>
                </c:pt>
                <c:pt idx="1">
                  <c:v>0.80917633333333328</c:v>
                </c:pt>
                <c:pt idx="2">
                  <c:v>0.72460800000000003</c:v>
                </c:pt>
                <c:pt idx="3">
                  <c:v>0.78984933333333329</c:v>
                </c:pt>
                <c:pt idx="4">
                  <c:v>0.73990166666666679</c:v>
                </c:pt>
                <c:pt idx="5">
                  <c:v>0.63165100000000007</c:v>
                </c:pt>
              </c:numCache>
            </c:numRef>
          </c:val>
          <c:smooth val="0"/>
          <c:extLst>
            <c:ext xmlns:c16="http://schemas.microsoft.com/office/drawing/2014/chart" uri="{C3380CC4-5D6E-409C-BE32-E72D297353CC}">
              <c16:uniqueId val="{00000001-A3CF-4331-98A8-A7A4E23CEAAF}"/>
            </c:ext>
          </c:extLst>
        </c:ser>
        <c:ser>
          <c:idx val="2"/>
          <c:order val="2"/>
          <c:tx>
            <c:strRef>
              <c:f>Modelos!$F$4</c:f>
              <c:strCache>
                <c:ptCount val="1"/>
                <c:pt idx="0">
                  <c:v>Oriente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Modelos!$C$5:$C$10</c:f>
              <c:strCache>
                <c:ptCount val="6"/>
                <c:pt idx="0">
                  <c:v>kNN</c:v>
                </c:pt>
                <c:pt idx="1">
                  <c:v>DT</c:v>
                </c:pt>
                <c:pt idx="2">
                  <c:v>RF</c:v>
                </c:pt>
                <c:pt idx="3">
                  <c:v>MLP</c:v>
                </c:pt>
                <c:pt idx="4">
                  <c:v>LR</c:v>
                </c:pt>
                <c:pt idx="5">
                  <c:v>GNB</c:v>
                </c:pt>
              </c:strCache>
            </c:strRef>
          </c:cat>
          <c:val>
            <c:numRef>
              <c:f>Modelos!$F$5:$F$10</c:f>
              <c:numCache>
                <c:formatCode>General</c:formatCode>
                <c:ptCount val="6"/>
                <c:pt idx="0">
                  <c:v>0.79505700000000001</c:v>
                </c:pt>
                <c:pt idx="1">
                  <c:v>0.77878166666666671</c:v>
                </c:pt>
                <c:pt idx="2">
                  <c:v>0.76162700000000016</c:v>
                </c:pt>
                <c:pt idx="3">
                  <c:v>0.8109373333333334</c:v>
                </c:pt>
                <c:pt idx="4">
                  <c:v>0.73867566666666662</c:v>
                </c:pt>
                <c:pt idx="5">
                  <c:v>0.74681933333333328</c:v>
                </c:pt>
              </c:numCache>
            </c:numRef>
          </c:val>
          <c:smooth val="0"/>
          <c:extLst>
            <c:ext xmlns:c16="http://schemas.microsoft.com/office/drawing/2014/chart" uri="{C3380CC4-5D6E-409C-BE32-E72D297353CC}">
              <c16:uniqueId val="{00000002-A3CF-4331-98A8-A7A4E23CEAAF}"/>
            </c:ext>
          </c:extLst>
        </c:ser>
        <c:ser>
          <c:idx val="3"/>
          <c:order val="3"/>
          <c:tx>
            <c:strRef>
              <c:f>Modelos!$G$4</c:f>
              <c:strCache>
                <c:ptCount val="1"/>
                <c:pt idx="0">
                  <c:v>Eje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Modelos!$C$5:$C$10</c:f>
              <c:strCache>
                <c:ptCount val="6"/>
                <c:pt idx="0">
                  <c:v>kNN</c:v>
                </c:pt>
                <c:pt idx="1">
                  <c:v>DT</c:v>
                </c:pt>
                <c:pt idx="2">
                  <c:v>RF</c:v>
                </c:pt>
                <c:pt idx="3">
                  <c:v>MLP</c:v>
                </c:pt>
                <c:pt idx="4">
                  <c:v>LR</c:v>
                </c:pt>
                <c:pt idx="5">
                  <c:v>GNB</c:v>
                </c:pt>
              </c:strCache>
            </c:strRef>
          </c:cat>
          <c:val>
            <c:numRef>
              <c:f>Modelos!$G$5:$G$10</c:f>
              <c:numCache>
                <c:formatCode>General</c:formatCode>
                <c:ptCount val="6"/>
                <c:pt idx="0">
                  <c:v>0.7984770000000001</c:v>
                </c:pt>
                <c:pt idx="1">
                  <c:v>0.75946866666666668</c:v>
                </c:pt>
                <c:pt idx="2">
                  <c:v>0.80310366666666655</c:v>
                </c:pt>
                <c:pt idx="3">
                  <c:v>0.75475966666666661</c:v>
                </c:pt>
                <c:pt idx="4">
                  <c:v>0.67324366666666668</c:v>
                </c:pt>
                <c:pt idx="5">
                  <c:v>0.56389966666666669</c:v>
                </c:pt>
              </c:numCache>
            </c:numRef>
          </c:val>
          <c:smooth val="0"/>
          <c:extLst>
            <c:ext xmlns:c16="http://schemas.microsoft.com/office/drawing/2014/chart" uri="{C3380CC4-5D6E-409C-BE32-E72D297353CC}">
              <c16:uniqueId val="{00000003-A3CF-4331-98A8-A7A4E23CEAAF}"/>
            </c:ext>
          </c:extLst>
        </c:ser>
        <c:ser>
          <c:idx val="4"/>
          <c:order val="4"/>
          <c:tx>
            <c:strRef>
              <c:f>Modelos!$H$4</c:f>
              <c:strCache>
                <c:ptCount val="1"/>
                <c:pt idx="0">
                  <c:v>Noroccidente</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Modelos!$C$5:$C$10</c:f>
              <c:strCache>
                <c:ptCount val="6"/>
                <c:pt idx="0">
                  <c:v>kNN</c:v>
                </c:pt>
                <c:pt idx="1">
                  <c:v>DT</c:v>
                </c:pt>
                <c:pt idx="2">
                  <c:v>RF</c:v>
                </c:pt>
                <c:pt idx="3">
                  <c:v>MLP</c:v>
                </c:pt>
                <c:pt idx="4">
                  <c:v>LR</c:v>
                </c:pt>
                <c:pt idx="5">
                  <c:v>GNB</c:v>
                </c:pt>
              </c:strCache>
            </c:strRef>
          </c:cat>
          <c:val>
            <c:numRef>
              <c:f>Modelos!$H$5:$H$10</c:f>
              <c:numCache>
                <c:formatCode>General</c:formatCode>
                <c:ptCount val="6"/>
                <c:pt idx="0">
                  <c:v>0.75447766666666671</c:v>
                </c:pt>
                <c:pt idx="1">
                  <c:v>0.795980666666667</c:v>
                </c:pt>
                <c:pt idx="2">
                  <c:v>0.80728066666666665</c:v>
                </c:pt>
                <c:pt idx="3">
                  <c:v>0.79887199999999992</c:v>
                </c:pt>
                <c:pt idx="4">
                  <c:v>0.75050833333333333</c:v>
                </c:pt>
                <c:pt idx="5">
                  <c:v>0.68194499999999991</c:v>
                </c:pt>
              </c:numCache>
            </c:numRef>
          </c:val>
          <c:smooth val="0"/>
          <c:extLst>
            <c:ext xmlns:c16="http://schemas.microsoft.com/office/drawing/2014/chart" uri="{C3380CC4-5D6E-409C-BE32-E72D297353CC}">
              <c16:uniqueId val="{00000004-A3CF-4331-98A8-A7A4E23CEAAF}"/>
            </c:ext>
          </c:extLst>
        </c:ser>
        <c:ser>
          <c:idx val="5"/>
          <c:order val="5"/>
          <c:tx>
            <c:strRef>
              <c:f>Modelos!$I$4</c:f>
              <c:strCache>
                <c:ptCount val="1"/>
                <c:pt idx="0">
                  <c:v>Sur</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Modelos!$C$5:$C$10</c:f>
              <c:strCache>
                <c:ptCount val="6"/>
                <c:pt idx="0">
                  <c:v>kNN</c:v>
                </c:pt>
                <c:pt idx="1">
                  <c:v>DT</c:v>
                </c:pt>
                <c:pt idx="2">
                  <c:v>RF</c:v>
                </c:pt>
                <c:pt idx="3">
                  <c:v>MLP</c:v>
                </c:pt>
                <c:pt idx="4">
                  <c:v>LR</c:v>
                </c:pt>
                <c:pt idx="5">
                  <c:v>GNB</c:v>
                </c:pt>
              </c:strCache>
            </c:strRef>
          </c:cat>
          <c:val>
            <c:numRef>
              <c:f>Modelos!$I$5:$I$10</c:f>
              <c:numCache>
                <c:formatCode>General</c:formatCode>
                <c:ptCount val="6"/>
                <c:pt idx="0">
                  <c:v>0.80877766666666673</c:v>
                </c:pt>
                <c:pt idx="1">
                  <c:v>0.78614733333333342</c:v>
                </c:pt>
                <c:pt idx="2">
                  <c:v>0.75197366666666665</c:v>
                </c:pt>
                <c:pt idx="3">
                  <c:v>0.80703000000000003</c:v>
                </c:pt>
                <c:pt idx="4">
                  <c:v>0.7291926666666666</c:v>
                </c:pt>
                <c:pt idx="5">
                  <c:v>0.72095066666666663</c:v>
                </c:pt>
              </c:numCache>
            </c:numRef>
          </c:val>
          <c:smooth val="0"/>
          <c:extLst>
            <c:ext xmlns:c16="http://schemas.microsoft.com/office/drawing/2014/chart" uri="{C3380CC4-5D6E-409C-BE32-E72D297353CC}">
              <c16:uniqueId val="{00000005-A3CF-4331-98A8-A7A4E23CEAAF}"/>
            </c:ext>
          </c:extLst>
        </c:ser>
        <c:dLbls>
          <c:showLegendKey val="0"/>
          <c:showVal val="0"/>
          <c:showCatName val="0"/>
          <c:showSerName val="0"/>
          <c:showPercent val="0"/>
          <c:showBubbleSize val="0"/>
        </c:dLbls>
        <c:marker val="1"/>
        <c:smooth val="0"/>
        <c:axId val="1984315312"/>
        <c:axId val="1858374400"/>
      </c:lineChart>
      <c:catAx>
        <c:axId val="1984315312"/>
        <c:scaling>
          <c:orientation val="minMax"/>
        </c:scaling>
        <c:delete val="1"/>
        <c:axPos val="b"/>
        <c:numFmt formatCode="General" sourceLinked="1"/>
        <c:majorTickMark val="none"/>
        <c:minorTickMark val="none"/>
        <c:tickLblPos val="nextTo"/>
        <c:crossAx val="1858374400"/>
        <c:crosses val="autoZero"/>
        <c:auto val="1"/>
        <c:lblAlgn val="ctr"/>
        <c:lblOffset val="100"/>
        <c:noMultiLvlLbl val="0"/>
      </c:catAx>
      <c:valAx>
        <c:axId val="1858374400"/>
        <c:scaling>
          <c:orientation val="minMax"/>
          <c:max val="1"/>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s-CO"/>
          </a:p>
        </c:txPr>
        <c:crossAx val="1984315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s-CO"/>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s-CO" b="1"/>
              <a:t>Recall</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Modelos!$D$12</c:f>
              <c:strCache>
                <c:ptCount val="1"/>
                <c:pt idx="0">
                  <c:v>Centro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Modelos!$C$13:$C$18</c:f>
              <c:strCache>
                <c:ptCount val="6"/>
                <c:pt idx="0">
                  <c:v>kNN</c:v>
                </c:pt>
                <c:pt idx="1">
                  <c:v>DT</c:v>
                </c:pt>
                <c:pt idx="2">
                  <c:v>RF</c:v>
                </c:pt>
                <c:pt idx="3">
                  <c:v>MLP</c:v>
                </c:pt>
                <c:pt idx="4">
                  <c:v>LR</c:v>
                </c:pt>
                <c:pt idx="5">
                  <c:v>GNB</c:v>
                </c:pt>
              </c:strCache>
            </c:strRef>
          </c:cat>
          <c:val>
            <c:numRef>
              <c:f>Modelos!$D$13:$D$18</c:f>
              <c:numCache>
                <c:formatCode>General</c:formatCode>
                <c:ptCount val="6"/>
                <c:pt idx="0">
                  <c:v>0.81766799999999995</c:v>
                </c:pt>
                <c:pt idx="1">
                  <c:v>0.7869706666666666</c:v>
                </c:pt>
                <c:pt idx="2">
                  <c:v>0.61455599999999999</c:v>
                </c:pt>
                <c:pt idx="3">
                  <c:v>0.77707000000000004</c:v>
                </c:pt>
                <c:pt idx="4">
                  <c:v>0.72935699999999992</c:v>
                </c:pt>
                <c:pt idx="5">
                  <c:v>0.67437000000000002</c:v>
                </c:pt>
              </c:numCache>
            </c:numRef>
          </c:val>
          <c:smooth val="0"/>
          <c:extLst>
            <c:ext xmlns:c16="http://schemas.microsoft.com/office/drawing/2014/chart" uri="{C3380CC4-5D6E-409C-BE32-E72D297353CC}">
              <c16:uniqueId val="{00000000-9366-4974-A5D9-E3265F5E2F65}"/>
            </c:ext>
          </c:extLst>
        </c:ser>
        <c:ser>
          <c:idx val="1"/>
          <c:order val="1"/>
          <c:tx>
            <c:strRef>
              <c:f>Modelos!$E$12</c:f>
              <c:strCache>
                <c:ptCount val="1"/>
                <c:pt idx="0">
                  <c:v>Costa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Modelos!$C$13:$C$18</c:f>
              <c:strCache>
                <c:ptCount val="6"/>
                <c:pt idx="0">
                  <c:v>kNN</c:v>
                </c:pt>
                <c:pt idx="1">
                  <c:v>DT</c:v>
                </c:pt>
                <c:pt idx="2">
                  <c:v>RF</c:v>
                </c:pt>
                <c:pt idx="3">
                  <c:v>MLP</c:v>
                </c:pt>
                <c:pt idx="4">
                  <c:v>LR</c:v>
                </c:pt>
                <c:pt idx="5">
                  <c:v>GNB</c:v>
                </c:pt>
              </c:strCache>
            </c:strRef>
          </c:cat>
          <c:val>
            <c:numRef>
              <c:f>Modelos!$E$13:$E$18</c:f>
              <c:numCache>
                <c:formatCode>General</c:formatCode>
                <c:ptCount val="6"/>
                <c:pt idx="0">
                  <c:v>0.78534500000000007</c:v>
                </c:pt>
                <c:pt idx="1">
                  <c:v>0.77477933333333338</c:v>
                </c:pt>
                <c:pt idx="2">
                  <c:v>0.71159099999999997</c:v>
                </c:pt>
                <c:pt idx="3">
                  <c:v>0.77169933333333329</c:v>
                </c:pt>
                <c:pt idx="4">
                  <c:v>0.71073599999999992</c:v>
                </c:pt>
                <c:pt idx="5">
                  <c:v>0.64863066666666669</c:v>
                </c:pt>
              </c:numCache>
            </c:numRef>
          </c:val>
          <c:smooth val="0"/>
          <c:extLst>
            <c:ext xmlns:c16="http://schemas.microsoft.com/office/drawing/2014/chart" uri="{C3380CC4-5D6E-409C-BE32-E72D297353CC}">
              <c16:uniqueId val="{00000001-9366-4974-A5D9-E3265F5E2F65}"/>
            </c:ext>
          </c:extLst>
        </c:ser>
        <c:ser>
          <c:idx val="2"/>
          <c:order val="2"/>
          <c:tx>
            <c:strRef>
              <c:f>Modelos!$F$12</c:f>
              <c:strCache>
                <c:ptCount val="1"/>
                <c:pt idx="0">
                  <c:v>Oriente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Modelos!$C$13:$C$18</c:f>
              <c:strCache>
                <c:ptCount val="6"/>
                <c:pt idx="0">
                  <c:v>kNN</c:v>
                </c:pt>
                <c:pt idx="1">
                  <c:v>DT</c:v>
                </c:pt>
                <c:pt idx="2">
                  <c:v>RF</c:v>
                </c:pt>
                <c:pt idx="3">
                  <c:v>MLP</c:v>
                </c:pt>
                <c:pt idx="4">
                  <c:v>LR</c:v>
                </c:pt>
                <c:pt idx="5">
                  <c:v>GNB</c:v>
                </c:pt>
              </c:strCache>
            </c:strRef>
          </c:cat>
          <c:val>
            <c:numRef>
              <c:f>Modelos!$F$13:$F$18</c:f>
              <c:numCache>
                <c:formatCode>General</c:formatCode>
                <c:ptCount val="6"/>
                <c:pt idx="0">
                  <c:v>0.78483299999999989</c:v>
                </c:pt>
                <c:pt idx="1">
                  <c:v>0.76570533333333335</c:v>
                </c:pt>
                <c:pt idx="2">
                  <c:v>0.6534496666666666</c:v>
                </c:pt>
                <c:pt idx="3">
                  <c:v>0.77702333333333329</c:v>
                </c:pt>
                <c:pt idx="4">
                  <c:v>0.66996633333333333</c:v>
                </c:pt>
                <c:pt idx="5">
                  <c:v>0.63990699999999989</c:v>
                </c:pt>
              </c:numCache>
            </c:numRef>
          </c:val>
          <c:smooth val="0"/>
          <c:extLst>
            <c:ext xmlns:c16="http://schemas.microsoft.com/office/drawing/2014/chart" uri="{C3380CC4-5D6E-409C-BE32-E72D297353CC}">
              <c16:uniqueId val="{00000002-9366-4974-A5D9-E3265F5E2F65}"/>
            </c:ext>
          </c:extLst>
        </c:ser>
        <c:ser>
          <c:idx val="3"/>
          <c:order val="3"/>
          <c:tx>
            <c:strRef>
              <c:f>Modelos!$G$12</c:f>
              <c:strCache>
                <c:ptCount val="1"/>
                <c:pt idx="0">
                  <c:v>Eje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Modelos!$C$13:$C$18</c:f>
              <c:strCache>
                <c:ptCount val="6"/>
                <c:pt idx="0">
                  <c:v>kNN</c:v>
                </c:pt>
                <c:pt idx="1">
                  <c:v>DT</c:v>
                </c:pt>
                <c:pt idx="2">
                  <c:v>RF</c:v>
                </c:pt>
                <c:pt idx="3">
                  <c:v>MLP</c:v>
                </c:pt>
                <c:pt idx="4">
                  <c:v>LR</c:v>
                </c:pt>
                <c:pt idx="5">
                  <c:v>GNB</c:v>
                </c:pt>
              </c:strCache>
            </c:strRef>
          </c:cat>
          <c:val>
            <c:numRef>
              <c:f>Modelos!$G$13:$G$18</c:f>
              <c:numCache>
                <c:formatCode>General</c:formatCode>
                <c:ptCount val="6"/>
                <c:pt idx="0">
                  <c:v>0.75296599999999991</c:v>
                </c:pt>
                <c:pt idx="1">
                  <c:v>0.65631633333333339</c:v>
                </c:pt>
                <c:pt idx="2">
                  <c:v>0.44189900000000004</c:v>
                </c:pt>
                <c:pt idx="3">
                  <c:v>0.57490166666666676</c:v>
                </c:pt>
                <c:pt idx="4">
                  <c:v>0.47400900000000007</c:v>
                </c:pt>
                <c:pt idx="5">
                  <c:v>0.5074036666666667</c:v>
                </c:pt>
              </c:numCache>
            </c:numRef>
          </c:val>
          <c:smooth val="0"/>
          <c:extLst>
            <c:ext xmlns:c16="http://schemas.microsoft.com/office/drawing/2014/chart" uri="{C3380CC4-5D6E-409C-BE32-E72D297353CC}">
              <c16:uniqueId val="{00000003-9366-4974-A5D9-E3265F5E2F65}"/>
            </c:ext>
          </c:extLst>
        </c:ser>
        <c:ser>
          <c:idx val="4"/>
          <c:order val="4"/>
          <c:tx>
            <c:strRef>
              <c:f>Modelos!$H$12</c:f>
              <c:strCache>
                <c:ptCount val="1"/>
                <c:pt idx="0">
                  <c:v>Noroccidente</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Modelos!$C$13:$C$18</c:f>
              <c:strCache>
                <c:ptCount val="6"/>
                <c:pt idx="0">
                  <c:v>kNN</c:v>
                </c:pt>
                <c:pt idx="1">
                  <c:v>DT</c:v>
                </c:pt>
                <c:pt idx="2">
                  <c:v>RF</c:v>
                </c:pt>
                <c:pt idx="3">
                  <c:v>MLP</c:v>
                </c:pt>
                <c:pt idx="4">
                  <c:v>LR</c:v>
                </c:pt>
                <c:pt idx="5">
                  <c:v>GNB</c:v>
                </c:pt>
              </c:strCache>
            </c:strRef>
          </c:cat>
          <c:val>
            <c:numRef>
              <c:f>Modelos!$H$13:$H$18</c:f>
              <c:numCache>
                <c:formatCode>General</c:formatCode>
                <c:ptCount val="6"/>
                <c:pt idx="0">
                  <c:v>0.73922266666666658</c:v>
                </c:pt>
                <c:pt idx="1">
                  <c:v>0.66048666666666656</c:v>
                </c:pt>
                <c:pt idx="2">
                  <c:v>0.424514</c:v>
                </c:pt>
                <c:pt idx="3">
                  <c:v>0.64146033333333341</c:v>
                </c:pt>
                <c:pt idx="4">
                  <c:v>0.60746599999999995</c:v>
                </c:pt>
                <c:pt idx="5">
                  <c:v>0.63366400000000001</c:v>
                </c:pt>
              </c:numCache>
            </c:numRef>
          </c:val>
          <c:smooth val="0"/>
          <c:extLst>
            <c:ext xmlns:c16="http://schemas.microsoft.com/office/drawing/2014/chart" uri="{C3380CC4-5D6E-409C-BE32-E72D297353CC}">
              <c16:uniqueId val="{00000004-9366-4974-A5D9-E3265F5E2F65}"/>
            </c:ext>
          </c:extLst>
        </c:ser>
        <c:ser>
          <c:idx val="5"/>
          <c:order val="5"/>
          <c:tx>
            <c:strRef>
              <c:f>Modelos!$I$12</c:f>
              <c:strCache>
                <c:ptCount val="1"/>
                <c:pt idx="0">
                  <c:v>Sur</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Modelos!$C$13:$C$18</c:f>
              <c:strCache>
                <c:ptCount val="6"/>
                <c:pt idx="0">
                  <c:v>kNN</c:v>
                </c:pt>
                <c:pt idx="1">
                  <c:v>DT</c:v>
                </c:pt>
                <c:pt idx="2">
                  <c:v>RF</c:v>
                </c:pt>
                <c:pt idx="3">
                  <c:v>MLP</c:v>
                </c:pt>
                <c:pt idx="4">
                  <c:v>LR</c:v>
                </c:pt>
                <c:pt idx="5">
                  <c:v>GNB</c:v>
                </c:pt>
              </c:strCache>
            </c:strRef>
          </c:cat>
          <c:val>
            <c:numRef>
              <c:f>Modelos!$I$13:$I$18</c:f>
              <c:numCache>
                <c:formatCode>General</c:formatCode>
                <c:ptCount val="6"/>
                <c:pt idx="0">
                  <c:v>0.80471233333333336</c:v>
                </c:pt>
                <c:pt idx="1">
                  <c:v>0.795238</c:v>
                </c:pt>
                <c:pt idx="2">
                  <c:v>0.70064033333333331</c:v>
                </c:pt>
                <c:pt idx="3">
                  <c:v>0.80785099999999999</c:v>
                </c:pt>
                <c:pt idx="4">
                  <c:v>0.71102166666666677</c:v>
                </c:pt>
                <c:pt idx="5">
                  <c:v>0.690743</c:v>
                </c:pt>
              </c:numCache>
            </c:numRef>
          </c:val>
          <c:smooth val="0"/>
          <c:extLst>
            <c:ext xmlns:c16="http://schemas.microsoft.com/office/drawing/2014/chart" uri="{C3380CC4-5D6E-409C-BE32-E72D297353CC}">
              <c16:uniqueId val="{00000005-9366-4974-A5D9-E3265F5E2F65}"/>
            </c:ext>
          </c:extLst>
        </c:ser>
        <c:dLbls>
          <c:showLegendKey val="0"/>
          <c:showVal val="0"/>
          <c:showCatName val="0"/>
          <c:showSerName val="0"/>
          <c:showPercent val="0"/>
          <c:showBubbleSize val="0"/>
        </c:dLbls>
        <c:marker val="1"/>
        <c:smooth val="0"/>
        <c:axId val="2077181216"/>
        <c:axId val="1235289088"/>
      </c:lineChart>
      <c:catAx>
        <c:axId val="2077181216"/>
        <c:scaling>
          <c:orientation val="minMax"/>
        </c:scaling>
        <c:delete val="1"/>
        <c:axPos val="b"/>
        <c:numFmt formatCode="General" sourceLinked="1"/>
        <c:majorTickMark val="none"/>
        <c:minorTickMark val="none"/>
        <c:tickLblPos val="nextTo"/>
        <c:crossAx val="1235289088"/>
        <c:crosses val="autoZero"/>
        <c:auto val="1"/>
        <c:lblAlgn val="ctr"/>
        <c:lblOffset val="100"/>
        <c:noMultiLvlLbl val="0"/>
      </c:catAx>
      <c:valAx>
        <c:axId val="1235289088"/>
        <c:scaling>
          <c:orientation val="minMax"/>
          <c:max val="1"/>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s-CO"/>
          </a:p>
        </c:txPr>
        <c:crossAx val="2077181216"/>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s-C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s-CO" b="1" dirty="0"/>
              <a:t>f1</a:t>
            </a:r>
            <a:r>
              <a:rPr lang="es-CO" b="1" baseline="0" dirty="0"/>
              <a:t> - Score</a:t>
            </a:r>
            <a:endParaRPr lang="es-CO"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Modelos!$D$20</c:f>
              <c:strCache>
                <c:ptCount val="1"/>
                <c:pt idx="0">
                  <c:v>Centro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Modelos!$C$21:$C$26</c:f>
              <c:strCache>
                <c:ptCount val="6"/>
                <c:pt idx="0">
                  <c:v>kNN</c:v>
                </c:pt>
                <c:pt idx="1">
                  <c:v>DT</c:v>
                </c:pt>
                <c:pt idx="2">
                  <c:v>RF</c:v>
                </c:pt>
                <c:pt idx="3">
                  <c:v>MLP</c:v>
                </c:pt>
                <c:pt idx="4">
                  <c:v>LR</c:v>
                </c:pt>
                <c:pt idx="5">
                  <c:v>GNB</c:v>
                </c:pt>
              </c:strCache>
            </c:strRef>
          </c:cat>
          <c:val>
            <c:numRef>
              <c:f>Modelos!$D$21:$D$26</c:f>
              <c:numCache>
                <c:formatCode>General</c:formatCode>
                <c:ptCount val="6"/>
                <c:pt idx="0">
                  <c:v>0.82103633333333337</c:v>
                </c:pt>
                <c:pt idx="1">
                  <c:v>0.81170466666666663</c:v>
                </c:pt>
                <c:pt idx="2">
                  <c:v>0.63608666666666669</c:v>
                </c:pt>
                <c:pt idx="3">
                  <c:v>0.79667833333333338</c:v>
                </c:pt>
                <c:pt idx="4">
                  <c:v>0.75193166666666666</c:v>
                </c:pt>
                <c:pt idx="5">
                  <c:v>0.67309266666666667</c:v>
                </c:pt>
              </c:numCache>
            </c:numRef>
          </c:val>
          <c:smooth val="0"/>
          <c:extLst>
            <c:ext xmlns:c16="http://schemas.microsoft.com/office/drawing/2014/chart" uri="{C3380CC4-5D6E-409C-BE32-E72D297353CC}">
              <c16:uniqueId val="{00000000-932A-4259-8495-EE1434FAB371}"/>
            </c:ext>
          </c:extLst>
        </c:ser>
        <c:ser>
          <c:idx val="1"/>
          <c:order val="1"/>
          <c:tx>
            <c:strRef>
              <c:f>Modelos!$E$20</c:f>
              <c:strCache>
                <c:ptCount val="1"/>
                <c:pt idx="0">
                  <c:v>Costa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Modelos!$C$21:$C$26</c:f>
              <c:strCache>
                <c:ptCount val="6"/>
                <c:pt idx="0">
                  <c:v>kNN</c:v>
                </c:pt>
                <c:pt idx="1">
                  <c:v>DT</c:v>
                </c:pt>
                <c:pt idx="2">
                  <c:v>RF</c:v>
                </c:pt>
                <c:pt idx="3">
                  <c:v>MLP</c:v>
                </c:pt>
                <c:pt idx="4">
                  <c:v>LR</c:v>
                </c:pt>
                <c:pt idx="5">
                  <c:v>GNB</c:v>
                </c:pt>
              </c:strCache>
            </c:strRef>
          </c:cat>
          <c:val>
            <c:numRef>
              <c:f>Modelos!$E$21:$E$26</c:f>
              <c:numCache>
                <c:formatCode>General</c:formatCode>
                <c:ptCount val="6"/>
                <c:pt idx="0">
                  <c:v>0.78561733333333328</c:v>
                </c:pt>
                <c:pt idx="1">
                  <c:v>0.78750133333333328</c:v>
                </c:pt>
                <c:pt idx="2">
                  <c:v>0.71236599999999994</c:v>
                </c:pt>
                <c:pt idx="3">
                  <c:v>0.77769633333333343</c:v>
                </c:pt>
                <c:pt idx="4">
                  <c:v>0.72204466666666667</c:v>
                </c:pt>
                <c:pt idx="5">
                  <c:v>0.61747600000000002</c:v>
                </c:pt>
              </c:numCache>
            </c:numRef>
          </c:val>
          <c:smooth val="0"/>
          <c:extLst>
            <c:ext xmlns:c16="http://schemas.microsoft.com/office/drawing/2014/chart" uri="{C3380CC4-5D6E-409C-BE32-E72D297353CC}">
              <c16:uniqueId val="{00000001-932A-4259-8495-EE1434FAB371}"/>
            </c:ext>
          </c:extLst>
        </c:ser>
        <c:ser>
          <c:idx val="2"/>
          <c:order val="2"/>
          <c:tx>
            <c:strRef>
              <c:f>Modelos!$F$20</c:f>
              <c:strCache>
                <c:ptCount val="1"/>
                <c:pt idx="0">
                  <c:v>Oriente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Modelos!$C$21:$C$26</c:f>
              <c:strCache>
                <c:ptCount val="6"/>
                <c:pt idx="0">
                  <c:v>kNN</c:v>
                </c:pt>
                <c:pt idx="1">
                  <c:v>DT</c:v>
                </c:pt>
                <c:pt idx="2">
                  <c:v>RF</c:v>
                </c:pt>
                <c:pt idx="3">
                  <c:v>MLP</c:v>
                </c:pt>
                <c:pt idx="4">
                  <c:v>LR</c:v>
                </c:pt>
                <c:pt idx="5">
                  <c:v>GNB</c:v>
                </c:pt>
              </c:strCache>
            </c:strRef>
          </c:cat>
          <c:val>
            <c:numRef>
              <c:f>Modelos!$F$21:$F$26</c:f>
              <c:numCache>
                <c:formatCode>General</c:formatCode>
                <c:ptCount val="6"/>
                <c:pt idx="0">
                  <c:v>0.78936433333333333</c:v>
                </c:pt>
                <c:pt idx="1">
                  <c:v>0.76426966666666674</c:v>
                </c:pt>
                <c:pt idx="2">
                  <c:v>0.66931033333333334</c:v>
                </c:pt>
                <c:pt idx="3">
                  <c:v>0.79208800000000001</c:v>
                </c:pt>
                <c:pt idx="4">
                  <c:v>0.69006366666666663</c:v>
                </c:pt>
                <c:pt idx="5">
                  <c:v>0.67078000000000004</c:v>
                </c:pt>
              </c:numCache>
            </c:numRef>
          </c:val>
          <c:smooth val="0"/>
          <c:extLst>
            <c:ext xmlns:c16="http://schemas.microsoft.com/office/drawing/2014/chart" uri="{C3380CC4-5D6E-409C-BE32-E72D297353CC}">
              <c16:uniqueId val="{00000002-932A-4259-8495-EE1434FAB371}"/>
            </c:ext>
          </c:extLst>
        </c:ser>
        <c:ser>
          <c:idx val="3"/>
          <c:order val="3"/>
          <c:tx>
            <c:strRef>
              <c:f>Modelos!$G$20</c:f>
              <c:strCache>
                <c:ptCount val="1"/>
                <c:pt idx="0">
                  <c:v>Eje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Modelos!$C$21:$C$26</c:f>
              <c:strCache>
                <c:ptCount val="6"/>
                <c:pt idx="0">
                  <c:v>kNN</c:v>
                </c:pt>
                <c:pt idx="1">
                  <c:v>DT</c:v>
                </c:pt>
                <c:pt idx="2">
                  <c:v>RF</c:v>
                </c:pt>
                <c:pt idx="3">
                  <c:v>MLP</c:v>
                </c:pt>
                <c:pt idx="4">
                  <c:v>LR</c:v>
                </c:pt>
                <c:pt idx="5">
                  <c:v>GNB</c:v>
                </c:pt>
              </c:strCache>
            </c:strRef>
          </c:cat>
          <c:val>
            <c:numRef>
              <c:f>Modelos!$G$21:$G$26</c:f>
              <c:numCache>
                <c:formatCode>General</c:formatCode>
                <c:ptCount val="6"/>
                <c:pt idx="0">
                  <c:v>0.77246499999999996</c:v>
                </c:pt>
                <c:pt idx="1">
                  <c:v>0.68933333333333335</c:v>
                </c:pt>
                <c:pt idx="2">
                  <c:v>0.49124966666666664</c:v>
                </c:pt>
                <c:pt idx="3">
                  <c:v>0.6148946666666667</c:v>
                </c:pt>
                <c:pt idx="4">
                  <c:v>0.51418533333333338</c:v>
                </c:pt>
                <c:pt idx="5">
                  <c:v>0.52949233333333334</c:v>
                </c:pt>
              </c:numCache>
            </c:numRef>
          </c:val>
          <c:smooth val="0"/>
          <c:extLst>
            <c:ext xmlns:c16="http://schemas.microsoft.com/office/drawing/2014/chart" uri="{C3380CC4-5D6E-409C-BE32-E72D297353CC}">
              <c16:uniqueId val="{00000003-932A-4259-8495-EE1434FAB371}"/>
            </c:ext>
          </c:extLst>
        </c:ser>
        <c:ser>
          <c:idx val="4"/>
          <c:order val="4"/>
          <c:tx>
            <c:strRef>
              <c:f>Modelos!$H$20</c:f>
              <c:strCache>
                <c:ptCount val="1"/>
                <c:pt idx="0">
                  <c:v>Noroccidente</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Modelos!$C$21:$C$26</c:f>
              <c:strCache>
                <c:ptCount val="6"/>
                <c:pt idx="0">
                  <c:v>kNN</c:v>
                </c:pt>
                <c:pt idx="1">
                  <c:v>DT</c:v>
                </c:pt>
                <c:pt idx="2">
                  <c:v>RF</c:v>
                </c:pt>
                <c:pt idx="3">
                  <c:v>MLP</c:v>
                </c:pt>
                <c:pt idx="4">
                  <c:v>LR</c:v>
                </c:pt>
                <c:pt idx="5">
                  <c:v>GNB</c:v>
                </c:pt>
              </c:strCache>
            </c:strRef>
          </c:cat>
          <c:val>
            <c:numRef>
              <c:f>Modelos!$H$21:$H$26</c:f>
              <c:numCache>
                <c:formatCode>General</c:formatCode>
                <c:ptCount val="6"/>
                <c:pt idx="0">
                  <c:v>0.74618666666666666</c:v>
                </c:pt>
                <c:pt idx="1">
                  <c:v>0.70679833333333342</c:v>
                </c:pt>
                <c:pt idx="2">
                  <c:v>0.44301666666666661</c:v>
                </c:pt>
                <c:pt idx="3">
                  <c:v>0.69455366666666674</c:v>
                </c:pt>
                <c:pt idx="4">
                  <c:v>0.65425499999999992</c:v>
                </c:pt>
                <c:pt idx="5">
                  <c:v>0.61162933333333325</c:v>
                </c:pt>
              </c:numCache>
            </c:numRef>
          </c:val>
          <c:smooth val="0"/>
          <c:extLst>
            <c:ext xmlns:c16="http://schemas.microsoft.com/office/drawing/2014/chart" uri="{C3380CC4-5D6E-409C-BE32-E72D297353CC}">
              <c16:uniqueId val="{00000004-932A-4259-8495-EE1434FAB371}"/>
            </c:ext>
          </c:extLst>
        </c:ser>
        <c:ser>
          <c:idx val="5"/>
          <c:order val="5"/>
          <c:tx>
            <c:strRef>
              <c:f>Modelos!$I$20</c:f>
              <c:strCache>
                <c:ptCount val="1"/>
                <c:pt idx="0">
                  <c:v>Sur</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Modelos!$C$21:$C$26</c:f>
              <c:strCache>
                <c:ptCount val="6"/>
                <c:pt idx="0">
                  <c:v>kNN</c:v>
                </c:pt>
                <c:pt idx="1">
                  <c:v>DT</c:v>
                </c:pt>
                <c:pt idx="2">
                  <c:v>RF</c:v>
                </c:pt>
                <c:pt idx="3">
                  <c:v>MLP</c:v>
                </c:pt>
                <c:pt idx="4">
                  <c:v>LR</c:v>
                </c:pt>
                <c:pt idx="5">
                  <c:v>GNB</c:v>
                </c:pt>
              </c:strCache>
            </c:strRef>
          </c:cat>
          <c:val>
            <c:numRef>
              <c:f>Modelos!$I$21:$I$26</c:f>
              <c:numCache>
                <c:formatCode>General</c:formatCode>
                <c:ptCount val="6"/>
                <c:pt idx="0">
                  <c:v>0.80633299999999997</c:v>
                </c:pt>
                <c:pt idx="1">
                  <c:v>0.78904233333333329</c:v>
                </c:pt>
                <c:pt idx="2">
                  <c:v>0.70742533333333324</c:v>
                </c:pt>
                <c:pt idx="3">
                  <c:v>0.80740200000000006</c:v>
                </c:pt>
                <c:pt idx="4">
                  <c:v>0.71262933333333345</c:v>
                </c:pt>
                <c:pt idx="5">
                  <c:v>0.68880000000000008</c:v>
                </c:pt>
              </c:numCache>
            </c:numRef>
          </c:val>
          <c:smooth val="0"/>
          <c:extLst>
            <c:ext xmlns:c16="http://schemas.microsoft.com/office/drawing/2014/chart" uri="{C3380CC4-5D6E-409C-BE32-E72D297353CC}">
              <c16:uniqueId val="{00000005-932A-4259-8495-EE1434FAB371}"/>
            </c:ext>
          </c:extLst>
        </c:ser>
        <c:dLbls>
          <c:showLegendKey val="0"/>
          <c:showVal val="0"/>
          <c:showCatName val="0"/>
          <c:showSerName val="0"/>
          <c:showPercent val="0"/>
          <c:showBubbleSize val="0"/>
        </c:dLbls>
        <c:marker val="1"/>
        <c:smooth val="0"/>
        <c:axId val="2083394944"/>
        <c:axId val="1856294256"/>
      </c:lineChart>
      <c:catAx>
        <c:axId val="2083394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s-CO"/>
          </a:p>
        </c:txPr>
        <c:crossAx val="1856294256"/>
        <c:crosses val="autoZero"/>
        <c:auto val="1"/>
        <c:lblAlgn val="ctr"/>
        <c:lblOffset val="100"/>
        <c:noMultiLvlLbl val="0"/>
      </c:catAx>
      <c:valAx>
        <c:axId val="1856294256"/>
        <c:scaling>
          <c:orientation val="minMax"/>
          <c:max val="1"/>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s-CO"/>
          </a:p>
        </c:txPr>
        <c:crossAx val="2083394944"/>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s-C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s-CO" sz="2000" b="1" dirty="0"/>
              <a:t>Medidas De Desempeño Para el KNN Con Di</a:t>
            </a:r>
            <a:r>
              <a:rPr lang="es-CO" sz="2000" b="1" baseline="0" dirty="0"/>
              <a:t>ferentes “K”</a:t>
            </a:r>
            <a:endParaRPr lang="es-CO" sz="2000" b="1" dirty="0"/>
          </a:p>
        </c:rich>
      </c:tx>
      <c:layout>
        <c:manualLayout>
          <c:xMode val="edge"/>
          <c:yMode val="edge"/>
          <c:x val="0.23881002967468073"/>
          <c:y val="3.6111720279183405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manualLayout>
          <c:layoutTarget val="inner"/>
          <c:xMode val="edge"/>
          <c:yMode val="edge"/>
          <c:x val="6.6242836661487378E-2"/>
          <c:y val="4.576538542330507E-2"/>
          <c:w val="0.9151951393201474"/>
          <c:h val="0.81608999419470862"/>
        </c:manualLayout>
      </c:layout>
      <c:lineChart>
        <c:grouping val="standard"/>
        <c:varyColors val="0"/>
        <c:ser>
          <c:idx val="0"/>
          <c:order val="0"/>
          <c:tx>
            <c:strRef>
              <c:f>Centro!$C$143</c:f>
              <c:strCache>
                <c:ptCount val="1"/>
                <c:pt idx="0">
                  <c:v>precision</c:v>
                </c:pt>
              </c:strCache>
            </c:strRef>
          </c:tx>
          <c:spPr>
            <a:ln w="38100" cap="rnd">
              <a:solidFill>
                <a:schemeClr val="accent2"/>
              </a:solidFill>
              <a:round/>
            </a:ln>
            <a:effectLst/>
          </c:spPr>
          <c:marker>
            <c:symbol val="circle"/>
            <c:size val="5"/>
            <c:spPr>
              <a:solidFill>
                <a:schemeClr val="accent2"/>
              </a:solidFill>
              <a:ln w="9525">
                <a:solidFill>
                  <a:schemeClr val="accent2"/>
                </a:solidFill>
              </a:ln>
              <a:effectLst/>
            </c:spPr>
          </c:marker>
          <c:cat>
            <c:strRef>
              <c:f>Centro!$B$144:$B$152</c:f>
              <c:strCache>
                <c:ptCount val="9"/>
                <c:pt idx="0">
                  <c:v>k=2</c:v>
                </c:pt>
                <c:pt idx="1">
                  <c:v>k=3</c:v>
                </c:pt>
                <c:pt idx="2">
                  <c:v>k=4</c:v>
                </c:pt>
                <c:pt idx="3">
                  <c:v>k=5</c:v>
                </c:pt>
                <c:pt idx="4">
                  <c:v>k=6</c:v>
                </c:pt>
                <c:pt idx="5">
                  <c:v>k=7</c:v>
                </c:pt>
                <c:pt idx="6">
                  <c:v>k=8</c:v>
                </c:pt>
                <c:pt idx="7">
                  <c:v>k=9</c:v>
                </c:pt>
                <c:pt idx="8">
                  <c:v>k=10</c:v>
                </c:pt>
              </c:strCache>
            </c:strRef>
          </c:cat>
          <c:val>
            <c:numRef>
              <c:f>Centro!$C$144:$C$152</c:f>
              <c:numCache>
                <c:formatCode>General</c:formatCode>
                <c:ptCount val="9"/>
                <c:pt idx="0">
                  <c:v>0.81623199999999996</c:v>
                </c:pt>
                <c:pt idx="1">
                  <c:v>0.82880100000000001</c:v>
                </c:pt>
                <c:pt idx="2">
                  <c:v>0.83113400000000004</c:v>
                </c:pt>
                <c:pt idx="3">
                  <c:v>0.83763600000000005</c:v>
                </c:pt>
                <c:pt idx="4">
                  <c:v>0.83533599999999997</c:v>
                </c:pt>
                <c:pt idx="5">
                  <c:v>0.83936599999999995</c:v>
                </c:pt>
                <c:pt idx="6">
                  <c:v>0.83682999999999996</c:v>
                </c:pt>
                <c:pt idx="7">
                  <c:v>0.83974599999999999</c:v>
                </c:pt>
                <c:pt idx="8">
                  <c:v>0.83692900000000003</c:v>
                </c:pt>
              </c:numCache>
            </c:numRef>
          </c:val>
          <c:smooth val="0"/>
          <c:extLst>
            <c:ext xmlns:c16="http://schemas.microsoft.com/office/drawing/2014/chart" uri="{C3380CC4-5D6E-409C-BE32-E72D297353CC}">
              <c16:uniqueId val="{00000000-F37A-4C10-BDC0-35F26153C76F}"/>
            </c:ext>
          </c:extLst>
        </c:ser>
        <c:ser>
          <c:idx val="1"/>
          <c:order val="1"/>
          <c:tx>
            <c:strRef>
              <c:f>Centro!$D$143</c:f>
              <c:strCache>
                <c:ptCount val="1"/>
                <c:pt idx="0">
                  <c:v>recall</c:v>
                </c:pt>
              </c:strCache>
            </c:strRef>
          </c:tx>
          <c:spPr>
            <a:ln w="38100" cap="rnd">
              <a:solidFill>
                <a:schemeClr val="accent4"/>
              </a:solidFill>
              <a:round/>
            </a:ln>
            <a:effectLst/>
          </c:spPr>
          <c:marker>
            <c:symbol val="circle"/>
            <c:size val="5"/>
            <c:spPr>
              <a:solidFill>
                <a:schemeClr val="accent4"/>
              </a:solidFill>
              <a:ln w="9525">
                <a:solidFill>
                  <a:schemeClr val="accent4"/>
                </a:solidFill>
              </a:ln>
              <a:effectLst/>
            </c:spPr>
          </c:marker>
          <c:cat>
            <c:strRef>
              <c:f>Centro!$B$144:$B$152</c:f>
              <c:strCache>
                <c:ptCount val="9"/>
                <c:pt idx="0">
                  <c:v>k=2</c:v>
                </c:pt>
                <c:pt idx="1">
                  <c:v>k=3</c:v>
                </c:pt>
                <c:pt idx="2">
                  <c:v>k=4</c:v>
                </c:pt>
                <c:pt idx="3">
                  <c:v>k=5</c:v>
                </c:pt>
                <c:pt idx="4">
                  <c:v>k=6</c:v>
                </c:pt>
                <c:pt idx="5">
                  <c:v>k=7</c:v>
                </c:pt>
                <c:pt idx="6">
                  <c:v>k=8</c:v>
                </c:pt>
                <c:pt idx="7">
                  <c:v>k=9</c:v>
                </c:pt>
                <c:pt idx="8">
                  <c:v>k=10</c:v>
                </c:pt>
              </c:strCache>
            </c:strRef>
          </c:cat>
          <c:val>
            <c:numRef>
              <c:f>Centro!$D$144:$D$152</c:f>
              <c:numCache>
                <c:formatCode>General</c:formatCode>
                <c:ptCount val="9"/>
                <c:pt idx="0">
                  <c:v>0.81468099999999999</c:v>
                </c:pt>
                <c:pt idx="1">
                  <c:v>0.83059099999999997</c:v>
                </c:pt>
                <c:pt idx="2">
                  <c:v>0.83270999999999995</c:v>
                </c:pt>
                <c:pt idx="3">
                  <c:v>0.83924799999999999</c:v>
                </c:pt>
                <c:pt idx="4">
                  <c:v>0.83715200000000001</c:v>
                </c:pt>
                <c:pt idx="5">
                  <c:v>0.840642</c:v>
                </c:pt>
                <c:pt idx="6">
                  <c:v>0.83847799999999995</c:v>
                </c:pt>
                <c:pt idx="7">
                  <c:v>0.84092599999999995</c:v>
                </c:pt>
                <c:pt idx="8">
                  <c:v>0.83845499999999995</c:v>
                </c:pt>
              </c:numCache>
            </c:numRef>
          </c:val>
          <c:smooth val="0"/>
          <c:extLst>
            <c:ext xmlns:c16="http://schemas.microsoft.com/office/drawing/2014/chart" uri="{C3380CC4-5D6E-409C-BE32-E72D297353CC}">
              <c16:uniqueId val="{00000001-F37A-4C10-BDC0-35F26153C76F}"/>
            </c:ext>
          </c:extLst>
        </c:ser>
        <c:ser>
          <c:idx val="2"/>
          <c:order val="2"/>
          <c:tx>
            <c:strRef>
              <c:f>Centro!$E$143</c:f>
              <c:strCache>
                <c:ptCount val="1"/>
                <c:pt idx="0">
                  <c:v>f1-score</c:v>
                </c:pt>
              </c:strCache>
            </c:strRef>
          </c:tx>
          <c:spPr>
            <a:ln w="38100" cap="rnd">
              <a:solidFill>
                <a:schemeClr val="accent6"/>
              </a:solidFill>
              <a:round/>
            </a:ln>
            <a:effectLst/>
          </c:spPr>
          <c:marker>
            <c:symbol val="circle"/>
            <c:size val="5"/>
            <c:spPr>
              <a:solidFill>
                <a:schemeClr val="accent6"/>
              </a:solidFill>
              <a:ln w="9525">
                <a:solidFill>
                  <a:schemeClr val="accent6"/>
                </a:solidFill>
              </a:ln>
              <a:effectLst/>
            </c:spPr>
          </c:marker>
          <c:cat>
            <c:strRef>
              <c:f>Centro!$B$144:$B$152</c:f>
              <c:strCache>
                <c:ptCount val="9"/>
                <c:pt idx="0">
                  <c:v>k=2</c:v>
                </c:pt>
                <c:pt idx="1">
                  <c:v>k=3</c:v>
                </c:pt>
                <c:pt idx="2">
                  <c:v>k=4</c:v>
                </c:pt>
                <c:pt idx="3">
                  <c:v>k=5</c:v>
                </c:pt>
                <c:pt idx="4">
                  <c:v>k=6</c:v>
                </c:pt>
                <c:pt idx="5">
                  <c:v>k=7</c:v>
                </c:pt>
                <c:pt idx="6">
                  <c:v>k=8</c:v>
                </c:pt>
                <c:pt idx="7">
                  <c:v>k=9</c:v>
                </c:pt>
                <c:pt idx="8">
                  <c:v>k=10</c:v>
                </c:pt>
              </c:strCache>
            </c:strRef>
          </c:cat>
          <c:val>
            <c:numRef>
              <c:f>Centro!$E$144:$E$152</c:f>
              <c:numCache>
                <c:formatCode>General</c:formatCode>
                <c:ptCount val="9"/>
                <c:pt idx="0">
                  <c:v>0.80623599999999995</c:v>
                </c:pt>
                <c:pt idx="1">
                  <c:v>0.82930499999999996</c:v>
                </c:pt>
                <c:pt idx="2">
                  <c:v>0.82818099999999994</c:v>
                </c:pt>
                <c:pt idx="3">
                  <c:v>0.83768200000000004</c:v>
                </c:pt>
                <c:pt idx="4">
                  <c:v>0.83379999999999999</c:v>
                </c:pt>
                <c:pt idx="5">
                  <c:v>0.83914999999999995</c:v>
                </c:pt>
                <c:pt idx="6">
                  <c:v>0.83567899999999995</c:v>
                </c:pt>
                <c:pt idx="7">
                  <c:v>0.83940099999999995</c:v>
                </c:pt>
                <c:pt idx="8">
                  <c:v>0.83593700000000004</c:v>
                </c:pt>
              </c:numCache>
            </c:numRef>
          </c:val>
          <c:smooth val="0"/>
          <c:extLst>
            <c:ext xmlns:c16="http://schemas.microsoft.com/office/drawing/2014/chart" uri="{C3380CC4-5D6E-409C-BE32-E72D297353CC}">
              <c16:uniqueId val="{00000002-F37A-4C10-BDC0-35F26153C76F}"/>
            </c:ext>
          </c:extLst>
        </c:ser>
        <c:dLbls>
          <c:showLegendKey val="0"/>
          <c:showVal val="0"/>
          <c:showCatName val="0"/>
          <c:showSerName val="0"/>
          <c:showPercent val="0"/>
          <c:showBubbleSize val="0"/>
        </c:dLbls>
        <c:marker val="1"/>
        <c:smooth val="0"/>
        <c:axId val="764689839"/>
        <c:axId val="764563487"/>
      </c:lineChart>
      <c:catAx>
        <c:axId val="764689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s-CO"/>
          </a:p>
        </c:txPr>
        <c:crossAx val="764563487"/>
        <c:crosses val="autoZero"/>
        <c:auto val="1"/>
        <c:lblAlgn val="ctr"/>
        <c:lblOffset val="100"/>
        <c:noMultiLvlLbl val="0"/>
      </c:catAx>
      <c:valAx>
        <c:axId val="764563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s-CO"/>
          </a:p>
        </c:txPr>
        <c:crossAx val="764689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s-CO" b="1" dirty="0"/>
              <a:t>MEDIDAS</a:t>
            </a:r>
            <a:r>
              <a:rPr lang="es-CO" b="1" baseline="0" dirty="0"/>
              <a:t> DE DESEMPEÑO CON EL K ÓPTIMO SIN REMOCIÓN DE OUTLIERS</a:t>
            </a:r>
            <a:endParaRPr lang="es-CO"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lineChart>
        <c:grouping val="standard"/>
        <c:varyColors val="0"/>
        <c:ser>
          <c:idx val="0"/>
          <c:order val="0"/>
          <c:tx>
            <c:strRef>
              <c:f>kNN!$D$4</c:f>
              <c:strCache>
                <c:ptCount val="1"/>
                <c:pt idx="0">
                  <c:v>Centro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kNN!$E$3:$G$3</c:f>
              <c:strCache>
                <c:ptCount val="3"/>
                <c:pt idx="0">
                  <c:v>precision</c:v>
                </c:pt>
                <c:pt idx="1">
                  <c:v>recall</c:v>
                </c:pt>
                <c:pt idx="2">
                  <c:v>f1-score</c:v>
                </c:pt>
              </c:strCache>
            </c:strRef>
          </c:cat>
          <c:val>
            <c:numRef>
              <c:f>kNN!$E$4:$G$4</c:f>
              <c:numCache>
                <c:formatCode>General</c:formatCode>
                <c:ptCount val="3"/>
                <c:pt idx="0">
                  <c:v>0.70654919999999999</c:v>
                </c:pt>
                <c:pt idx="1">
                  <c:v>0.71420900000000009</c:v>
                </c:pt>
                <c:pt idx="2">
                  <c:v>0.7066808</c:v>
                </c:pt>
              </c:numCache>
            </c:numRef>
          </c:val>
          <c:smooth val="0"/>
          <c:extLst>
            <c:ext xmlns:c16="http://schemas.microsoft.com/office/drawing/2014/chart" uri="{C3380CC4-5D6E-409C-BE32-E72D297353CC}">
              <c16:uniqueId val="{00000000-08EB-439C-B090-5C7AAE3592D4}"/>
            </c:ext>
          </c:extLst>
        </c:ser>
        <c:ser>
          <c:idx val="1"/>
          <c:order val="1"/>
          <c:tx>
            <c:strRef>
              <c:f>kNN!$D$5</c:f>
              <c:strCache>
                <c:ptCount val="1"/>
                <c:pt idx="0">
                  <c:v>Costa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kNN!$E$3:$G$3</c:f>
              <c:strCache>
                <c:ptCount val="3"/>
                <c:pt idx="0">
                  <c:v>precision</c:v>
                </c:pt>
                <c:pt idx="1">
                  <c:v>recall</c:v>
                </c:pt>
                <c:pt idx="2">
                  <c:v>f1-score</c:v>
                </c:pt>
              </c:strCache>
            </c:strRef>
          </c:cat>
          <c:val>
            <c:numRef>
              <c:f>kNN!$E$5:$G$5</c:f>
              <c:numCache>
                <c:formatCode>General</c:formatCode>
                <c:ptCount val="3"/>
                <c:pt idx="0">
                  <c:v>0.67006499999999991</c:v>
                </c:pt>
                <c:pt idx="1">
                  <c:v>0.67273400000000005</c:v>
                </c:pt>
                <c:pt idx="2">
                  <c:v>0.6709562</c:v>
                </c:pt>
              </c:numCache>
            </c:numRef>
          </c:val>
          <c:smooth val="0"/>
          <c:extLst>
            <c:ext xmlns:c16="http://schemas.microsoft.com/office/drawing/2014/chart" uri="{C3380CC4-5D6E-409C-BE32-E72D297353CC}">
              <c16:uniqueId val="{00000001-08EB-439C-B090-5C7AAE3592D4}"/>
            </c:ext>
          </c:extLst>
        </c:ser>
        <c:ser>
          <c:idx val="2"/>
          <c:order val="2"/>
          <c:tx>
            <c:strRef>
              <c:f>kNN!$D$6</c:f>
              <c:strCache>
                <c:ptCount val="1"/>
                <c:pt idx="0">
                  <c:v>Oriente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kNN!$E$3:$G$3</c:f>
              <c:strCache>
                <c:ptCount val="3"/>
                <c:pt idx="0">
                  <c:v>precision</c:v>
                </c:pt>
                <c:pt idx="1">
                  <c:v>recall</c:v>
                </c:pt>
                <c:pt idx="2">
                  <c:v>f1-score</c:v>
                </c:pt>
              </c:strCache>
            </c:strRef>
          </c:cat>
          <c:val>
            <c:numRef>
              <c:f>kNN!$E$6:$G$6</c:f>
              <c:numCache>
                <c:formatCode>General</c:formatCode>
                <c:ptCount val="3"/>
                <c:pt idx="0">
                  <c:v>0.73136780000000001</c:v>
                </c:pt>
                <c:pt idx="1">
                  <c:v>0.73735720000000005</c:v>
                </c:pt>
                <c:pt idx="2">
                  <c:v>0.73312019999999989</c:v>
                </c:pt>
              </c:numCache>
            </c:numRef>
          </c:val>
          <c:smooth val="0"/>
          <c:extLst>
            <c:ext xmlns:c16="http://schemas.microsoft.com/office/drawing/2014/chart" uri="{C3380CC4-5D6E-409C-BE32-E72D297353CC}">
              <c16:uniqueId val="{00000002-08EB-439C-B090-5C7AAE3592D4}"/>
            </c:ext>
          </c:extLst>
        </c:ser>
        <c:ser>
          <c:idx val="3"/>
          <c:order val="3"/>
          <c:tx>
            <c:strRef>
              <c:f>kNN!$D$7</c:f>
              <c:strCache>
                <c:ptCount val="1"/>
                <c:pt idx="0">
                  <c:v>Eje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kNN!$E$3:$G$3</c:f>
              <c:strCache>
                <c:ptCount val="3"/>
                <c:pt idx="0">
                  <c:v>precision</c:v>
                </c:pt>
                <c:pt idx="1">
                  <c:v>recall</c:v>
                </c:pt>
                <c:pt idx="2">
                  <c:v>f1-score</c:v>
                </c:pt>
              </c:strCache>
            </c:strRef>
          </c:cat>
          <c:val>
            <c:numRef>
              <c:f>kNN!$E$7:$G$7</c:f>
              <c:numCache>
                <c:formatCode>General</c:formatCode>
                <c:ptCount val="3"/>
                <c:pt idx="0">
                  <c:v>0.84723439999999994</c:v>
                </c:pt>
                <c:pt idx="1">
                  <c:v>0.87597120000000006</c:v>
                </c:pt>
                <c:pt idx="2">
                  <c:v>0.85590980000000005</c:v>
                </c:pt>
              </c:numCache>
            </c:numRef>
          </c:val>
          <c:smooth val="0"/>
          <c:extLst>
            <c:ext xmlns:c16="http://schemas.microsoft.com/office/drawing/2014/chart" uri="{C3380CC4-5D6E-409C-BE32-E72D297353CC}">
              <c16:uniqueId val="{00000003-08EB-439C-B090-5C7AAE3592D4}"/>
            </c:ext>
          </c:extLst>
        </c:ser>
        <c:ser>
          <c:idx val="4"/>
          <c:order val="4"/>
          <c:tx>
            <c:strRef>
              <c:f>kNN!$D$8</c:f>
              <c:strCache>
                <c:ptCount val="1"/>
                <c:pt idx="0">
                  <c:v>Noroccidente</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kNN!$E$3:$G$3</c:f>
              <c:strCache>
                <c:ptCount val="3"/>
                <c:pt idx="0">
                  <c:v>precision</c:v>
                </c:pt>
                <c:pt idx="1">
                  <c:v>recall</c:v>
                </c:pt>
                <c:pt idx="2">
                  <c:v>f1-score</c:v>
                </c:pt>
              </c:strCache>
            </c:strRef>
          </c:cat>
          <c:val>
            <c:numRef>
              <c:f>kNN!$E$8:$G$8</c:f>
              <c:numCache>
                <c:formatCode>General</c:formatCode>
                <c:ptCount val="3"/>
                <c:pt idx="0">
                  <c:v>0.7518302</c:v>
                </c:pt>
                <c:pt idx="1">
                  <c:v>0.76991240000000016</c:v>
                </c:pt>
                <c:pt idx="2">
                  <c:v>0.75805139999999993</c:v>
                </c:pt>
              </c:numCache>
            </c:numRef>
          </c:val>
          <c:smooth val="0"/>
          <c:extLst>
            <c:ext xmlns:c16="http://schemas.microsoft.com/office/drawing/2014/chart" uri="{C3380CC4-5D6E-409C-BE32-E72D297353CC}">
              <c16:uniqueId val="{00000004-08EB-439C-B090-5C7AAE3592D4}"/>
            </c:ext>
          </c:extLst>
        </c:ser>
        <c:ser>
          <c:idx val="5"/>
          <c:order val="5"/>
          <c:tx>
            <c:strRef>
              <c:f>kNN!$D$9</c:f>
              <c:strCache>
                <c:ptCount val="1"/>
                <c:pt idx="0">
                  <c:v>Sur</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kNN!$E$3:$G$3</c:f>
              <c:strCache>
                <c:ptCount val="3"/>
                <c:pt idx="0">
                  <c:v>precision</c:v>
                </c:pt>
                <c:pt idx="1">
                  <c:v>recall</c:v>
                </c:pt>
                <c:pt idx="2">
                  <c:v>f1-score</c:v>
                </c:pt>
              </c:strCache>
            </c:strRef>
          </c:cat>
          <c:val>
            <c:numRef>
              <c:f>kNN!$E$9:$G$9</c:f>
              <c:numCache>
                <c:formatCode>General</c:formatCode>
                <c:ptCount val="3"/>
                <c:pt idx="0">
                  <c:v>0.75858040000000004</c:v>
                </c:pt>
                <c:pt idx="1">
                  <c:v>0.76446599999999987</c:v>
                </c:pt>
                <c:pt idx="2">
                  <c:v>0.76066739999999999</c:v>
                </c:pt>
              </c:numCache>
            </c:numRef>
          </c:val>
          <c:smooth val="0"/>
          <c:extLst>
            <c:ext xmlns:c16="http://schemas.microsoft.com/office/drawing/2014/chart" uri="{C3380CC4-5D6E-409C-BE32-E72D297353CC}">
              <c16:uniqueId val="{00000005-08EB-439C-B090-5C7AAE3592D4}"/>
            </c:ext>
          </c:extLst>
        </c:ser>
        <c:dLbls>
          <c:showLegendKey val="0"/>
          <c:showVal val="0"/>
          <c:showCatName val="0"/>
          <c:showSerName val="0"/>
          <c:showPercent val="0"/>
          <c:showBubbleSize val="0"/>
        </c:dLbls>
        <c:marker val="1"/>
        <c:smooth val="0"/>
        <c:axId val="748427952"/>
        <c:axId val="679678784"/>
      </c:lineChart>
      <c:catAx>
        <c:axId val="74842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s-CO"/>
          </a:p>
        </c:txPr>
        <c:crossAx val="679678784"/>
        <c:crosses val="autoZero"/>
        <c:auto val="1"/>
        <c:lblAlgn val="ctr"/>
        <c:lblOffset val="100"/>
        <c:noMultiLvlLbl val="0"/>
      </c:catAx>
      <c:valAx>
        <c:axId val="679678784"/>
        <c:scaling>
          <c:orientation val="minMax"/>
          <c:min val="0.6500000000000001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CO"/>
          </a:p>
        </c:txPr>
        <c:crossAx val="74842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s-CO" sz="1400" b="1" i="0" baseline="0" dirty="0">
                <a:effectLst/>
              </a:rPr>
              <a:t>MEDIDAS DE DESEMPEÑO CON EL K ÓPTIMO CON REMOCIÓN DE OUTLIERS</a:t>
            </a:r>
            <a:endParaRPr lang="es-CO" sz="1400"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s-CO"/>
        </a:p>
      </c:txPr>
    </c:title>
    <c:autoTitleDeleted val="0"/>
    <c:plotArea>
      <c:layout/>
      <c:lineChart>
        <c:grouping val="standard"/>
        <c:varyColors val="0"/>
        <c:ser>
          <c:idx val="0"/>
          <c:order val="0"/>
          <c:tx>
            <c:strRef>
              <c:f>MétricasKNN7!$C$4</c:f>
              <c:strCache>
                <c:ptCount val="1"/>
                <c:pt idx="0">
                  <c:v>Centro</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MétricasKNN7!$D$3:$F$3</c:f>
              <c:strCache>
                <c:ptCount val="3"/>
                <c:pt idx="0">
                  <c:v>precision</c:v>
                </c:pt>
                <c:pt idx="1">
                  <c:v>recall</c:v>
                </c:pt>
                <c:pt idx="2">
                  <c:v>f1-score</c:v>
                </c:pt>
              </c:strCache>
            </c:strRef>
          </c:cat>
          <c:val>
            <c:numRef>
              <c:f>MétricasKNN7!$D$4:$F$4</c:f>
              <c:numCache>
                <c:formatCode>General</c:formatCode>
                <c:ptCount val="3"/>
                <c:pt idx="0">
                  <c:v>0.77129140000000007</c:v>
                </c:pt>
                <c:pt idx="1">
                  <c:v>0.77621079999999998</c:v>
                </c:pt>
                <c:pt idx="2">
                  <c:v>0.76796759999999986</c:v>
                </c:pt>
              </c:numCache>
            </c:numRef>
          </c:val>
          <c:smooth val="0"/>
          <c:extLst>
            <c:ext xmlns:c16="http://schemas.microsoft.com/office/drawing/2014/chart" uri="{C3380CC4-5D6E-409C-BE32-E72D297353CC}">
              <c16:uniqueId val="{00000000-8FCE-423B-84DF-0150150F66E0}"/>
            </c:ext>
          </c:extLst>
        </c:ser>
        <c:ser>
          <c:idx val="1"/>
          <c:order val="1"/>
          <c:tx>
            <c:strRef>
              <c:f>MétricasKNN7!$C$5</c:f>
              <c:strCache>
                <c:ptCount val="1"/>
                <c:pt idx="0">
                  <c:v>Costa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MétricasKNN7!$D$3:$F$3</c:f>
              <c:strCache>
                <c:ptCount val="3"/>
                <c:pt idx="0">
                  <c:v>precision</c:v>
                </c:pt>
                <c:pt idx="1">
                  <c:v>recall</c:v>
                </c:pt>
                <c:pt idx="2">
                  <c:v>f1-score</c:v>
                </c:pt>
              </c:strCache>
            </c:strRef>
          </c:cat>
          <c:val>
            <c:numRef>
              <c:f>MétricasKNN7!$D$5:$F$5</c:f>
              <c:numCache>
                <c:formatCode>General</c:formatCode>
                <c:ptCount val="3"/>
                <c:pt idx="0">
                  <c:v>0.74091020000000007</c:v>
                </c:pt>
                <c:pt idx="1">
                  <c:v>0.74355740000000003</c:v>
                </c:pt>
                <c:pt idx="2">
                  <c:v>0.74058800000000002</c:v>
                </c:pt>
              </c:numCache>
            </c:numRef>
          </c:val>
          <c:smooth val="0"/>
          <c:extLst>
            <c:ext xmlns:c16="http://schemas.microsoft.com/office/drawing/2014/chart" uri="{C3380CC4-5D6E-409C-BE32-E72D297353CC}">
              <c16:uniqueId val="{00000001-8FCE-423B-84DF-0150150F66E0}"/>
            </c:ext>
          </c:extLst>
        </c:ser>
        <c:ser>
          <c:idx val="2"/>
          <c:order val="2"/>
          <c:tx>
            <c:strRef>
              <c:f>MétricasKNN7!$C$6</c:f>
              <c:strCache>
                <c:ptCount val="1"/>
                <c:pt idx="0">
                  <c:v>Oriente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MétricasKNN7!$D$3:$F$3</c:f>
              <c:strCache>
                <c:ptCount val="3"/>
                <c:pt idx="0">
                  <c:v>precision</c:v>
                </c:pt>
                <c:pt idx="1">
                  <c:v>recall</c:v>
                </c:pt>
                <c:pt idx="2">
                  <c:v>f1-score</c:v>
                </c:pt>
              </c:strCache>
            </c:strRef>
          </c:cat>
          <c:val>
            <c:numRef>
              <c:f>MétricasKNN7!$D$6:$F$6</c:f>
              <c:numCache>
                <c:formatCode>General</c:formatCode>
                <c:ptCount val="3"/>
                <c:pt idx="0">
                  <c:v>0.77129140000000007</c:v>
                </c:pt>
                <c:pt idx="1">
                  <c:v>0.77621079999999998</c:v>
                </c:pt>
                <c:pt idx="2">
                  <c:v>0.76796759999999986</c:v>
                </c:pt>
              </c:numCache>
            </c:numRef>
          </c:val>
          <c:smooth val="0"/>
          <c:extLst>
            <c:ext xmlns:c16="http://schemas.microsoft.com/office/drawing/2014/chart" uri="{C3380CC4-5D6E-409C-BE32-E72D297353CC}">
              <c16:uniqueId val="{00000002-8FCE-423B-84DF-0150150F66E0}"/>
            </c:ext>
          </c:extLst>
        </c:ser>
        <c:ser>
          <c:idx val="3"/>
          <c:order val="3"/>
          <c:tx>
            <c:strRef>
              <c:f>MétricasKNN7!$C$7</c:f>
              <c:strCache>
                <c:ptCount val="1"/>
                <c:pt idx="0">
                  <c:v>Eje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MétricasKNN7!$D$3:$F$3</c:f>
              <c:strCache>
                <c:ptCount val="3"/>
                <c:pt idx="0">
                  <c:v>precision</c:v>
                </c:pt>
                <c:pt idx="1">
                  <c:v>recall</c:v>
                </c:pt>
                <c:pt idx="2">
                  <c:v>f1-score</c:v>
                </c:pt>
              </c:strCache>
            </c:strRef>
          </c:cat>
          <c:val>
            <c:numRef>
              <c:f>MétricasKNN7!$D$7:$F$7</c:f>
              <c:numCache>
                <c:formatCode>General</c:formatCode>
                <c:ptCount val="3"/>
                <c:pt idx="0">
                  <c:v>0.85666920000000002</c:v>
                </c:pt>
                <c:pt idx="1">
                  <c:v>0.88360900000000009</c:v>
                </c:pt>
                <c:pt idx="2">
                  <c:v>0.8646176000000001</c:v>
                </c:pt>
              </c:numCache>
            </c:numRef>
          </c:val>
          <c:smooth val="0"/>
          <c:extLst>
            <c:ext xmlns:c16="http://schemas.microsoft.com/office/drawing/2014/chart" uri="{C3380CC4-5D6E-409C-BE32-E72D297353CC}">
              <c16:uniqueId val="{00000003-8FCE-423B-84DF-0150150F66E0}"/>
            </c:ext>
          </c:extLst>
        </c:ser>
        <c:ser>
          <c:idx val="4"/>
          <c:order val="4"/>
          <c:tx>
            <c:strRef>
              <c:f>MétricasKNN7!$C$8</c:f>
              <c:strCache>
                <c:ptCount val="1"/>
                <c:pt idx="0">
                  <c:v>Noroccidente</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MétricasKNN7!$D$3:$F$3</c:f>
              <c:strCache>
                <c:ptCount val="3"/>
                <c:pt idx="0">
                  <c:v>precision</c:v>
                </c:pt>
                <c:pt idx="1">
                  <c:v>recall</c:v>
                </c:pt>
                <c:pt idx="2">
                  <c:v>f1-score</c:v>
                </c:pt>
              </c:strCache>
            </c:strRef>
          </c:cat>
          <c:val>
            <c:numRef>
              <c:f>MétricasKNN7!$D$8:$F$8</c:f>
              <c:numCache>
                <c:formatCode>General</c:formatCode>
                <c:ptCount val="3"/>
                <c:pt idx="0">
                  <c:v>0.81221339999999986</c:v>
                </c:pt>
                <c:pt idx="1">
                  <c:v>0.82274879999999995</c:v>
                </c:pt>
                <c:pt idx="2">
                  <c:v>0.8152060000000001</c:v>
                </c:pt>
              </c:numCache>
            </c:numRef>
          </c:val>
          <c:smooth val="0"/>
          <c:extLst>
            <c:ext xmlns:c16="http://schemas.microsoft.com/office/drawing/2014/chart" uri="{C3380CC4-5D6E-409C-BE32-E72D297353CC}">
              <c16:uniqueId val="{00000004-8FCE-423B-84DF-0150150F66E0}"/>
            </c:ext>
          </c:extLst>
        </c:ser>
        <c:ser>
          <c:idx val="5"/>
          <c:order val="5"/>
          <c:tx>
            <c:strRef>
              <c:f>MétricasKNN7!$C$9</c:f>
              <c:strCache>
                <c:ptCount val="1"/>
                <c:pt idx="0">
                  <c:v>Sur</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MétricasKNN7!$D$3:$F$3</c:f>
              <c:strCache>
                <c:ptCount val="3"/>
                <c:pt idx="0">
                  <c:v>precision</c:v>
                </c:pt>
                <c:pt idx="1">
                  <c:v>recall</c:v>
                </c:pt>
                <c:pt idx="2">
                  <c:v>f1-score</c:v>
                </c:pt>
              </c:strCache>
            </c:strRef>
          </c:cat>
          <c:val>
            <c:numRef>
              <c:f>MétricasKNN7!$D$9:$F$9</c:f>
              <c:numCache>
                <c:formatCode>General</c:formatCode>
                <c:ptCount val="3"/>
                <c:pt idx="0">
                  <c:v>0.79527160000000008</c:v>
                </c:pt>
                <c:pt idx="1">
                  <c:v>0.80162320000000009</c:v>
                </c:pt>
                <c:pt idx="2">
                  <c:v>0.79596300000000009</c:v>
                </c:pt>
              </c:numCache>
            </c:numRef>
          </c:val>
          <c:smooth val="0"/>
          <c:extLst>
            <c:ext xmlns:c16="http://schemas.microsoft.com/office/drawing/2014/chart" uri="{C3380CC4-5D6E-409C-BE32-E72D297353CC}">
              <c16:uniqueId val="{00000005-8FCE-423B-84DF-0150150F66E0}"/>
            </c:ext>
          </c:extLst>
        </c:ser>
        <c:dLbls>
          <c:showLegendKey val="0"/>
          <c:showVal val="0"/>
          <c:showCatName val="0"/>
          <c:showSerName val="0"/>
          <c:showPercent val="0"/>
          <c:showBubbleSize val="0"/>
        </c:dLbls>
        <c:marker val="1"/>
        <c:smooth val="0"/>
        <c:axId val="671193184"/>
        <c:axId val="679675456"/>
      </c:lineChart>
      <c:catAx>
        <c:axId val="671193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s-CO"/>
          </a:p>
        </c:txPr>
        <c:crossAx val="679675456"/>
        <c:crosses val="autoZero"/>
        <c:auto val="1"/>
        <c:lblAlgn val="ctr"/>
        <c:lblOffset val="100"/>
        <c:noMultiLvlLbl val="0"/>
      </c:catAx>
      <c:valAx>
        <c:axId val="6796754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71193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C96AE6-4D68-4E41-890D-AC3AE2BA93C1}" type="doc">
      <dgm:prSet loTypeId="urn:microsoft.com/office/officeart/2005/8/layout/hProcess9" loCatId="process" qsTypeId="urn:microsoft.com/office/officeart/2005/8/quickstyle/simple1" qsCatId="simple" csTypeId="urn:microsoft.com/office/officeart/2005/8/colors/colorful1" csCatId="colorful" phldr="1"/>
      <dgm:spPr/>
    </dgm:pt>
    <dgm:pt modelId="{A23BF8C2-09C4-4623-BB87-EDC7C7B4766C}">
      <dgm:prSet phldrT="[Text]"/>
      <dgm:spPr/>
      <dgm:t>
        <a:bodyPr/>
        <a:lstStyle/>
        <a:p>
          <a:r>
            <a:rPr lang="es-CO" dirty="0"/>
            <a:t>Limpieza</a:t>
          </a:r>
          <a:endParaRPr lang="en-GB" dirty="0"/>
        </a:p>
      </dgm:t>
    </dgm:pt>
    <dgm:pt modelId="{54C32C34-9FE7-4C63-B275-52DA81310D88}" type="parTrans" cxnId="{5E1688ED-232B-46C7-A8FC-1F87E858BEE2}">
      <dgm:prSet/>
      <dgm:spPr/>
      <dgm:t>
        <a:bodyPr/>
        <a:lstStyle/>
        <a:p>
          <a:endParaRPr lang="en-GB"/>
        </a:p>
      </dgm:t>
    </dgm:pt>
    <dgm:pt modelId="{227189A5-A843-405D-99E1-45810BD84257}" type="sibTrans" cxnId="{5E1688ED-232B-46C7-A8FC-1F87E858BEE2}">
      <dgm:prSet/>
      <dgm:spPr/>
      <dgm:t>
        <a:bodyPr/>
        <a:lstStyle/>
        <a:p>
          <a:endParaRPr lang="en-GB"/>
        </a:p>
      </dgm:t>
    </dgm:pt>
    <dgm:pt modelId="{4E2D66A1-052A-42B2-8365-AF2D3DD24F13}">
      <dgm:prSet phldrT="[Text]"/>
      <dgm:spPr/>
      <dgm:t>
        <a:bodyPr/>
        <a:lstStyle/>
        <a:p>
          <a:r>
            <a:rPr lang="es-CO" dirty="0"/>
            <a:t>Preprocesamiento</a:t>
          </a:r>
          <a:endParaRPr lang="en-GB" dirty="0"/>
        </a:p>
      </dgm:t>
    </dgm:pt>
    <dgm:pt modelId="{3F76565C-EB09-49BA-A2EB-93B544EEFEFD}" type="parTrans" cxnId="{59D67F95-A112-4263-93D5-2AEF4CE03B25}">
      <dgm:prSet/>
      <dgm:spPr/>
      <dgm:t>
        <a:bodyPr/>
        <a:lstStyle/>
        <a:p>
          <a:endParaRPr lang="en-GB"/>
        </a:p>
      </dgm:t>
    </dgm:pt>
    <dgm:pt modelId="{7F69E78A-47D7-48F2-A303-807D026F8654}" type="sibTrans" cxnId="{59D67F95-A112-4263-93D5-2AEF4CE03B25}">
      <dgm:prSet/>
      <dgm:spPr/>
      <dgm:t>
        <a:bodyPr/>
        <a:lstStyle/>
        <a:p>
          <a:endParaRPr lang="en-GB"/>
        </a:p>
      </dgm:t>
    </dgm:pt>
    <dgm:pt modelId="{E52E2441-FDAB-4583-B22B-6B4422DC0EE9}">
      <dgm:prSet phldrT="[Text]"/>
      <dgm:spPr/>
      <dgm:t>
        <a:bodyPr/>
        <a:lstStyle/>
        <a:p>
          <a:r>
            <a:rPr lang="es-CO" dirty="0"/>
            <a:t>Construcción modelo LDA</a:t>
          </a:r>
          <a:endParaRPr lang="en-GB" dirty="0"/>
        </a:p>
      </dgm:t>
    </dgm:pt>
    <dgm:pt modelId="{7496C079-2C3C-4D3E-A4C8-1235CD926CCB}" type="parTrans" cxnId="{3A5427DF-8271-4393-8495-1E9495A2E22A}">
      <dgm:prSet/>
      <dgm:spPr/>
      <dgm:t>
        <a:bodyPr/>
        <a:lstStyle/>
        <a:p>
          <a:endParaRPr lang="en-GB"/>
        </a:p>
      </dgm:t>
    </dgm:pt>
    <dgm:pt modelId="{CFBCD547-4DB9-4A87-B02D-91BD7ABD5691}" type="sibTrans" cxnId="{3A5427DF-8271-4393-8495-1E9495A2E22A}">
      <dgm:prSet/>
      <dgm:spPr/>
      <dgm:t>
        <a:bodyPr/>
        <a:lstStyle/>
        <a:p>
          <a:endParaRPr lang="en-GB"/>
        </a:p>
      </dgm:t>
    </dgm:pt>
    <dgm:pt modelId="{78876BAA-50A0-4F11-8A00-51226C38AC35}">
      <dgm:prSet phldrT="[Text]"/>
      <dgm:spPr/>
      <dgm:t>
        <a:bodyPr/>
        <a:lstStyle/>
        <a:p>
          <a:r>
            <a:rPr lang="es-CO" dirty="0"/>
            <a:t>Creación Corpus o BOW</a:t>
          </a:r>
          <a:endParaRPr lang="en-GB" dirty="0"/>
        </a:p>
      </dgm:t>
    </dgm:pt>
    <dgm:pt modelId="{AD9CE3CC-DA5D-4184-807D-44B19D19322D}" type="parTrans" cxnId="{62A3F3C0-D1B6-4B45-B2B5-A8ED18247845}">
      <dgm:prSet/>
      <dgm:spPr/>
      <dgm:t>
        <a:bodyPr/>
        <a:lstStyle/>
        <a:p>
          <a:endParaRPr lang="en-GB"/>
        </a:p>
      </dgm:t>
    </dgm:pt>
    <dgm:pt modelId="{9C90068E-815C-42C1-A866-FFCDA8B7F3D0}" type="sibTrans" cxnId="{62A3F3C0-D1B6-4B45-B2B5-A8ED18247845}">
      <dgm:prSet/>
      <dgm:spPr/>
      <dgm:t>
        <a:bodyPr/>
        <a:lstStyle/>
        <a:p>
          <a:endParaRPr lang="en-GB"/>
        </a:p>
      </dgm:t>
    </dgm:pt>
    <dgm:pt modelId="{8B4F1808-C223-4AA9-BEB6-A3645EFE23D7}">
      <dgm:prSet phldrT="[Text]"/>
      <dgm:spPr/>
      <dgm:t>
        <a:bodyPr/>
        <a:lstStyle/>
        <a:p>
          <a:r>
            <a:rPr lang="es-CO" dirty="0" err="1"/>
            <a:t>Tokenización</a:t>
          </a:r>
          <a:endParaRPr lang="en-GB" dirty="0"/>
        </a:p>
      </dgm:t>
    </dgm:pt>
    <dgm:pt modelId="{DD2E9103-EB28-4F92-BCFC-A59E9E68FDBF}" type="parTrans" cxnId="{DB9B0CF6-1B44-4C20-B47B-35C2F43D86D3}">
      <dgm:prSet/>
      <dgm:spPr/>
      <dgm:t>
        <a:bodyPr/>
        <a:lstStyle/>
        <a:p>
          <a:endParaRPr lang="en-GB"/>
        </a:p>
      </dgm:t>
    </dgm:pt>
    <dgm:pt modelId="{ED57A7E5-4D99-41CB-A032-62B4A39AF987}" type="sibTrans" cxnId="{DB9B0CF6-1B44-4C20-B47B-35C2F43D86D3}">
      <dgm:prSet/>
      <dgm:spPr/>
      <dgm:t>
        <a:bodyPr/>
        <a:lstStyle/>
        <a:p>
          <a:endParaRPr lang="en-GB"/>
        </a:p>
      </dgm:t>
    </dgm:pt>
    <dgm:pt modelId="{66C89121-18CD-4775-BB66-9396613FA2ED}">
      <dgm:prSet phldrT="[Text]"/>
      <dgm:spPr/>
      <dgm:t>
        <a:bodyPr/>
        <a:lstStyle/>
        <a:p>
          <a:r>
            <a:rPr lang="es-CO" dirty="0" err="1"/>
            <a:t>StopWords</a:t>
          </a:r>
          <a:r>
            <a:rPr lang="es-CO" dirty="0"/>
            <a:t> Extended</a:t>
          </a:r>
          <a:endParaRPr lang="en-GB" dirty="0"/>
        </a:p>
      </dgm:t>
    </dgm:pt>
    <dgm:pt modelId="{5919B345-7A3C-4FCC-A62A-C0861C964CEF}" type="parTrans" cxnId="{76097B76-4E4D-46C3-AC63-240EC302F3DC}">
      <dgm:prSet/>
      <dgm:spPr/>
      <dgm:t>
        <a:bodyPr/>
        <a:lstStyle/>
        <a:p>
          <a:endParaRPr lang="en-GB"/>
        </a:p>
      </dgm:t>
    </dgm:pt>
    <dgm:pt modelId="{62AB2131-7C11-4549-B81C-CBB74956C3AF}" type="sibTrans" cxnId="{76097B76-4E4D-46C3-AC63-240EC302F3DC}">
      <dgm:prSet/>
      <dgm:spPr/>
      <dgm:t>
        <a:bodyPr/>
        <a:lstStyle/>
        <a:p>
          <a:endParaRPr lang="en-GB"/>
        </a:p>
      </dgm:t>
    </dgm:pt>
    <dgm:pt modelId="{CEFA6CFD-0865-4A99-B9E8-F441048F43F3}">
      <dgm:prSet phldrT="[Text]"/>
      <dgm:spPr/>
      <dgm:t>
        <a:bodyPr/>
        <a:lstStyle/>
        <a:p>
          <a:r>
            <a:rPr lang="es-CO" dirty="0" err="1"/>
            <a:t>Lemmatization</a:t>
          </a:r>
          <a:endParaRPr lang="en-GB" dirty="0"/>
        </a:p>
      </dgm:t>
    </dgm:pt>
    <dgm:pt modelId="{E045CE5B-3B23-4EE6-A3F8-7CAF3D6E5E29}" type="parTrans" cxnId="{4F0D53C1-38CE-4164-AEE0-8CD170BA2316}">
      <dgm:prSet/>
      <dgm:spPr/>
      <dgm:t>
        <a:bodyPr/>
        <a:lstStyle/>
        <a:p>
          <a:endParaRPr lang="en-GB"/>
        </a:p>
      </dgm:t>
    </dgm:pt>
    <dgm:pt modelId="{8EA83D2F-B66E-4F10-9847-8206DA202731}" type="sibTrans" cxnId="{4F0D53C1-38CE-4164-AEE0-8CD170BA2316}">
      <dgm:prSet/>
      <dgm:spPr/>
      <dgm:t>
        <a:bodyPr/>
        <a:lstStyle/>
        <a:p>
          <a:endParaRPr lang="en-GB"/>
        </a:p>
      </dgm:t>
    </dgm:pt>
    <dgm:pt modelId="{D60A799E-3F48-47FD-90EC-E15255EA2B8F}">
      <dgm:prSet phldrT="[Text]"/>
      <dgm:spPr/>
      <dgm:t>
        <a:bodyPr/>
        <a:lstStyle/>
        <a:p>
          <a:r>
            <a:rPr lang="es-CO" dirty="0" err="1"/>
            <a:t>Bigramas</a:t>
          </a:r>
          <a:r>
            <a:rPr lang="es-CO" dirty="0"/>
            <a:t> – Trigramas</a:t>
          </a:r>
          <a:endParaRPr lang="en-GB" dirty="0"/>
        </a:p>
      </dgm:t>
    </dgm:pt>
    <dgm:pt modelId="{9F0D04BA-4A9B-4835-B6EA-ADF2E3F7A084}" type="parTrans" cxnId="{12306A71-2386-4541-8A09-FA59247428F8}">
      <dgm:prSet/>
      <dgm:spPr/>
      <dgm:t>
        <a:bodyPr/>
        <a:lstStyle/>
        <a:p>
          <a:endParaRPr lang="en-GB"/>
        </a:p>
      </dgm:t>
    </dgm:pt>
    <dgm:pt modelId="{99D33053-5A45-4C86-9F40-AAB7A654D174}" type="sibTrans" cxnId="{12306A71-2386-4541-8A09-FA59247428F8}">
      <dgm:prSet/>
      <dgm:spPr/>
      <dgm:t>
        <a:bodyPr/>
        <a:lstStyle/>
        <a:p>
          <a:endParaRPr lang="en-GB"/>
        </a:p>
      </dgm:t>
    </dgm:pt>
    <dgm:pt modelId="{CEA5B80C-51E4-43CD-AE5C-415B31BB819F}">
      <dgm:prSet phldrT="[Text]"/>
      <dgm:spPr/>
      <dgm:t>
        <a:bodyPr/>
        <a:lstStyle/>
        <a:p>
          <a:r>
            <a:rPr lang="es-CO" dirty="0"/>
            <a:t>Creación de Diccionario </a:t>
          </a:r>
        </a:p>
        <a:p>
          <a:r>
            <a:rPr lang="en-GB" b="0" i="0" dirty="0"/>
            <a:t>id2word</a:t>
          </a:r>
          <a:endParaRPr lang="en-GB" dirty="0"/>
        </a:p>
      </dgm:t>
    </dgm:pt>
    <dgm:pt modelId="{D1A1A1BA-1B0B-4DE3-A83B-52DA97AA90EB}" type="parTrans" cxnId="{E6E23A3F-F730-4BA7-8D4E-00AE369676A8}">
      <dgm:prSet/>
      <dgm:spPr/>
      <dgm:t>
        <a:bodyPr/>
        <a:lstStyle/>
        <a:p>
          <a:endParaRPr lang="en-GB"/>
        </a:p>
      </dgm:t>
    </dgm:pt>
    <dgm:pt modelId="{FEBBDE7B-FC14-4148-8A49-7EC1F4063931}" type="sibTrans" cxnId="{E6E23A3F-F730-4BA7-8D4E-00AE369676A8}">
      <dgm:prSet/>
      <dgm:spPr/>
      <dgm:t>
        <a:bodyPr/>
        <a:lstStyle/>
        <a:p>
          <a:endParaRPr lang="en-GB"/>
        </a:p>
      </dgm:t>
    </dgm:pt>
    <dgm:pt modelId="{F460D1A2-E28B-4257-B415-71AA64B55874}">
      <dgm:prSet phldrT="[Text]"/>
      <dgm:spPr/>
      <dgm:t>
        <a:bodyPr/>
        <a:lstStyle/>
        <a:p>
          <a:r>
            <a:rPr lang="es-CO" dirty="0" err="1"/>
            <a:t>StopWords</a:t>
          </a:r>
          <a:endParaRPr lang="en-GB" dirty="0"/>
        </a:p>
      </dgm:t>
    </dgm:pt>
    <dgm:pt modelId="{37915817-5587-4401-99E9-A48FA5CB6B20}" type="parTrans" cxnId="{AFEFC610-748C-4D3B-A15E-FA08DCB689BF}">
      <dgm:prSet/>
      <dgm:spPr/>
      <dgm:t>
        <a:bodyPr/>
        <a:lstStyle/>
        <a:p>
          <a:endParaRPr lang="es-CO"/>
        </a:p>
      </dgm:t>
    </dgm:pt>
    <dgm:pt modelId="{7A3F1895-BAEF-44A9-8620-913AF9D8C1BA}" type="sibTrans" cxnId="{AFEFC610-748C-4D3B-A15E-FA08DCB689BF}">
      <dgm:prSet/>
      <dgm:spPr/>
      <dgm:t>
        <a:bodyPr/>
        <a:lstStyle/>
        <a:p>
          <a:endParaRPr lang="es-CO"/>
        </a:p>
      </dgm:t>
    </dgm:pt>
    <dgm:pt modelId="{35217A1B-C4BA-4B91-A403-CAEEE04AF572}" type="pres">
      <dgm:prSet presAssocID="{15C96AE6-4D68-4E41-890D-AC3AE2BA93C1}" presName="CompostProcess" presStyleCnt="0">
        <dgm:presLayoutVars>
          <dgm:dir/>
          <dgm:resizeHandles val="exact"/>
        </dgm:presLayoutVars>
      </dgm:prSet>
      <dgm:spPr/>
    </dgm:pt>
    <dgm:pt modelId="{20EB494B-26F0-4559-A765-31342F24459F}" type="pres">
      <dgm:prSet presAssocID="{15C96AE6-4D68-4E41-890D-AC3AE2BA93C1}" presName="arrow" presStyleLbl="bgShp" presStyleIdx="0" presStyleCnt="1" custLinFactNeighborX="0" custLinFactNeighborY="8900"/>
      <dgm:spPr/>
    </dgm:pt>
    <dgm:pt modelId="{9A6D41AF-AB22-4F5C-8DB6-D3C708021099}" type="pres">
      <dgm:prSet presAssocID="{15C96AE6-4D68-4E41-890D-AC3AE2BA93C1}" presName="linearProcess" presStyleCnt="0"/>
      <dgm:spPr/>
    </dgm:pt>
    <dgm:pt modelId="{843249D2-2A20-4F53-8962-8148A3A41564}" type="pres">
      <dgm:prSet presAssocID="{A23BF8C2-09C4-4623-BB87-EDC7C7B4766C}" presName="textNode" presStyleLbl="node1" presStyleIdx="0" presStyleCnt="5">
        <dgm:presLayoutVars>
          <dgm:bulletEnabled val="1"/>
        </dgm:presLayoutVars>
      </dgm:prSet>
      <dgm:spPr/>
    </dgm:pt>
    <dgm:pt modelId="{5A50F583-3401-499D-8F81-F9AD12518F5E}" type="pres">
      <dgm:prSet presAssocID="{227189A5-A843-405D-99E1-45810BD84257}" presName="sibTrans" presStyleCnt="0"/>
      <dgm:spPr/>
    </dgm:pt>
    <dgm:pt modelId="{9179B1E5-46AF-4D24-9364-1D5E7214FA06}" type="pres">
      <dgm:prSet presAssocID="{4E2D66A1-052A-42B2-8365-AF2D3DD24F13}" presName="textNode" presStyleLbl="node1" presStyleIdx="1" presStyleCnt="5">
        <dgm:presLayoutVars>
          <dgm:bulletEnabled val="1"/>
        </dgm:presLayoutVars>
      </dgm:prSet>
      <dgm:spPr/>
    </dgm:pt>
    <dgm:pt modelId="{8E406B92-3C6E-46FF-8BB2-8B772C9172A8}" type="pres">
      <dgm:prSet presAssocID="{7F69E78A-47D7-48F2-A303-807D026F8654}" presName="sibTrans" presStyleCnt="0"/>
      <dgm:spPr/>
    </dgm:pt>
    <dgm:pt modelId="{323C3825-5A49-4141-A2CB-3A3D72A7859B}" type="pres">
      <dgm:prSet presAssocID="{CEA5B80C-51E4-43CD-AE5C-415B31BB819F}" presName="textNode" presStyleLbl="node1" presStyleIdx="2" presStyleCnt="5">
        <dgm:presLayoutVars>
          <dgm:bulletEnabled val="1"/>
        </dgm:presLayoutVars>
      </dgm:prSet>
      <dgm:spPr/>
    </dgm:pt>
    <dgm:pt modelId="{23F035A9-0F62-4849-8AA2-A4C8B526991A}" type="pres">
      <dgm:prSet presAssocID="{FEBBDE7B-FC14-4148-8A49-7EC1F4063931}" presName="sibTrans" presStyleCnt="0"/>
      <dgm:spPr/>
    </dgm:pt>
    <dgm:pt modelId="{1D4B72E4-8C0E-4CF6-9EBA-EC7C1E4841E8}" type="pres">
      <dgm:prSet presAssocID="{78876BAA-50A0-4F11-8A00-51226C38AC35}" presName="textNode" presStyleLbl="node1" presStyleIdx="3" presStyleCnt="5">
        <dgm:presLayoutVars>
          <dgm:bulletEnabled val="1"/>
        </dgm:presLayoutVars>
      </dgm:prSet>
      <dgm:spPr/>
    </dgm:pt>
    <dgm:pt modelId="{8C362499-99EA-4053-9BFA-0F6B568F412D}" type="pres">
      <dgm:prSet presAssocID="{9C90068E-815C-42C1-A866-FFCDA8B7F3D0}" presName="sibTrans" presStyleCnt="0"/>
      <dgm:spPr/>
    </dgm:pt>
    <dgm:pt modelId="{882149B5-EAA1-418C-AB9F-B0A3A49CB65D}" type="pres">
      <dgm:prSet presAssocID="{E52E2441-FDAB-4583-B22B-6B4422DC0EE9}" presName="textNode" presStyleLbl="node1" presStyleIdx="4" presStyleCnt="5">
        <dgm:presLayoutVars>
          <dgm:bulletEnabled val="1"/>
        </dgm:presLayoutVars>
      </dgm:prSet>
      <dgm:spPr/>
    </dgm:pt>
  </dgm:ptLst>
  <dgm:cxnLst>
    <dgm:cxn modelId="{AFEFC610-748C-4D3B-A15E-FA08DCB689BF}" srcId="{4E2D66A1-052A-42B2-8365-AF2D3DD24F13}" destId="{F460D1A2-E28B-4257-B415-71AA64B55874}" srcOrd="1" destOrd="0" parTransId="{37915817-5587-4401-99E9-A48FA5CB6B20}" sibTransId="{7A3F1895-BAEF-44A9-8620-913AF9D8C1BA}"/>
    <dgm:cxn modelId="{01629311-A8F8-46C1-9CB1-6267BBA4FC62}" type="presOf" srcId="{CEFA6CFD-0865-4A99-B9E8-F441048F43F3}" destId="{9179B1E5-46AF-4D24-9364-1D5E7214FA06}" srcOrd="0" destOrd="4" presId="urn:microsoft.com/office/officeart/2005/8/layout/hProcess9"/>
    <dgm:cxn modelId="{1E088723-4124-461D-9499-BAAC70606846}" type="presOf" srcId="{78876BAA-50A0-4F11-8A00-51226C38AC35}" destId="{1D4B72E4-8C0E-4CF6-9EBA-EC7C1E4841E8}" srcOrd="0" destOrd="0" presId="urn:microsoft.com/office/officeart/2005/8/layout/hProcess9"/>
    <dgm:cxn modelId="{B5E64D34-24EC-4A37-91D1-8024FDD5DD69}" type="presOf" srcId="{4E2D66A1-052A-42B2-8365-AF2D3DD24F13}" destId="{9179B1E5-46AF-4D24-9364-1D5E7214FA06}" srcOrd="0" destOrd="0" presId="urn:microsoft.com/office/officeart/2005/8/layout/hProcess9"/>
    <dgm:cxn modelId="{E6E23A3F-F730-4BA7-8D4E-00AE369676A8}" srcId="{15C96AE6-4D68-4E41-890D-AC3AE2BA93C1}" destId="{CEA5B80C-51E4-43CD-AE5C-415B31BB819F}" srcOrd="2" destOrd="0" parTransId="{D1A1A1BA-1B0B-4DE3-A83B-52DA97AA90EB}" sibTransId="{FEBBDE7B-FC14-4148-8A49-7EC1F4063931}"/>
    <dgm:cxn modelId="{27192D71-51B6-49A5-BDA1-46FC74A5D2DF}" type="presOf" srcId="{A23BF8C2-09C4-4623-BB87-EDC7C7B4766C}" destId="{843249D2-2A20-4F53-8962-8148A3A41564}" srcOrd="0" destOrd="0" presId="urn:microsoft.com/office/officeart/2005/8/layout/hProcess9"/>
    <dgm:cxn modelId="{12306A71-2386-4541-8A09-FA59247428F8}" srcId="{4E2D66A1-052A-42B2-8365-AF2D3DD24F13}" destId="{D60A799E-3F48-47FD-90EC-E15255EA2B8F}" srcOrd="4" destOrd="0" parTransId="{9F0D04BA-4A9B-4835-B6EA-ADF2E3F7A084}" sibTransId="{99D33053-5A45-4C86-9F40-AAB7A654D174}"/>
    <dgm:cxn modelId="{76097B76-4E4D-46C3-AC63-240EC302F3DC}" srcId="{4E2D66A1-052A-42B2-8365-AF2D3DD24F13}" destId="{66C89121-18CD-4775-BB66-9396613FA2ED}" srcOrd="2" destOrd="0" parTransId="{5919B345-7A3C-4FCC-A62A-C0861C964CEF}" sibTransId="{62AB2131-7C11-4549-B81C-CBB74956C3AF}"/>
    <dgm:cxn modelId="{59D67F95-A112-4263-93D5-2AEF4CE03B25}" srcId="{15C96AE6-4D68-4E41-890D-AC3AE2BA93C1}" destId="{4E2D66A1-052A-42B2-8365-AF2D3DD24F13}" srcOrd="1" destOrd="0" parTransId="{3F76565C-EB09-49BA-A2EB-93B544EEFEFD}" sibTransId="{7F69E78A-47D7-48F2-A303-807D026F8654}"/>
    <dgm:cxn modelId="{E0219196-7BCB-45F5-A2AA-34AD752DE596}" type="presOf" srcId="{8B4F1808-C223-4AA9-BEB6-A3645EFE23D7}" destId="{9179B1E5-46AF-4D24-9364-1D5E7214FA06}" srcOrd="0" destOrd="1" presId="urn:microsoft.com/office/officeart/2005/8/layout/hProcess9"/>
    <dgm:cxn modelId="{A9A2EAA5-173E-4B9B-821F-A085D4B317E9}" type="presOf" srcId="{15C96AE6-4D68-4E41-890D-AC3AE2BA93C1}" destId="{35217A1B-C4BA-4B91-A403-CAEEE04AF572}" srcOrd="0" destOrd="0" presId="urn:microsoft.com/office/officeart/2005/8/layout/hProcess9"/>
    <dgm:cxn modelId="{D03BD8A7-0866-4F1B-B4F5-1D9B7F45E6B2}" type="presOf" srcId="{F460D1A2-E28B-4257-B415-71AA64B55874}" destId="{9179B1E5-46AF-4D24-9364-1D5E7214FA06}" srcOrd="0" destOrd="2" presId="urn:microsoft.com/office/officeart/2005/8/layout/hProcess9"/>
    <dgm:cxn modelId="{3A08CEAB-08D5-467A-B59C-C25A2A232C62}" type="presOf" srcId="{E52E2441-FDAB-4583-B22B-6B4422DC0EE9}" destId="{882149B5-EAA1-418C-AB9F-B0A3A49CB65D}" srcOrd="0" destOrd="0" presId="urn:microsoft.com/office/officeart/2005/8/layout/hProcess9"/>
    <dgm:cxn modelId="{756B2FAE-5481-4E60-9013-86256EDDEFB1}" type="presOf" srcId="{D60A799E-3F48-47FD-90EC-E15255EA2B8F}" destId="{9179B1E5-46AF-4D24-9364-1D5E7214FA06}" srcOrd="0" destOrd="5" presId="urn:microsoft.com/office/officeart/2005/8/layout/hProcess9"/>
    <dgm:cxn modelId="{B70AACB0-5B8A-4353-BB91-B25558E4F0BA}" type="presOf" srcId="{CEA5B80C-51E4-43CD-AE5C-415B31BB819F}" destId="{323C3825-5A49-4141-A2CB-3A3D72A7859B}" srcOrd="0" destOrd="0" presId="urn:microsoft.com/office/officeart/2005/8/layout/hProcess9"/>
    <dgm:cxn modelId="{62A3F3C0-D1B6-4B45-B2B5-A8ED18247845}" srcId="{15C96AE6-4D68-4E41-890D-AC3AE2BA93C1}" destId="{78876BAA-50A0-4F11-8A00-51226C38AC35}" srcOrd="3" destOrd="0" parTransId="{AD9CE3CC-DA5D-4184-807D-44B19D19322D}" sibTransId="{9C90068E-815C-42C1-A866-FFCDA8B7F3D0}"/>
    <dgm:cxn modelId="{4F0D53C1-38CE-4164-AEE0-8CD170BA2316}" srcId="{4E2D66A1-052A-42B2-8365-AF2D3DD24F13}" destId="{CEFA6CFD-0865-4A99-B9E8-F441048F43F3}" srcOrd="3" destOrd="0" parTransId="{E045CE5B-3B23-4EE6-A3F8-7CAF3D6E5E29}" sibTransId="{8EA83D2F-B66E-4F10-9847-8206DA202731}"/>
    <dgm:cxn modelId="{3A5427DF-8271-4393-8495-1E9495A2E22A}" srcId="{15C96AE6-4D68-4E41-890D-AC3AE2BA93C1}" destId="{E52E2441-FDAB-4583-B22B-6B4422DC0EE9}" srcOrd="4" destOrd="0" parTransId="{7496C079-2C3C-4D3E-A4C8-1235CD926CCB}" sibTransId="{CFBCD547-4DB9-4A87-B02D-91BD7ABD5691}"/>
    <dgm:cxn modelId="{5E1688ED-232B-46C7-A8FC-1F87E858BEE2}" srcId="{15C96AE6-4D68-4E41-890D-AC3AE2BA93C1}" destId="{A23BF8C2-09C4-4623-BB87-EDC7C7B4766C}" srcOrd="0" destOrd="0" parTransId="{54C32C34-9FE7-4C63-B275-52DA81310D88}" sibTransId="{227189A5-A843-405D-99E1-45810BD84257}"/>
    <dgm:cxn modelId="{DB9B0CF6-1B44-4C20-B47B-35C2F43D86D3}" srcId="{4E2D66A1-052A-42B2-8365-AF2D3DD24F13}" destId="{8B4F1808-C223-4AA9-BEB6-A3645EFE23D7}" srcOrd="0" destOrd="0" parTransId="{DD2E9103-EB28-4F92-BCFC-A59E9E68FDBF}" sibTransId="{ED57A7E5-4D99-41CB-A032-62B4A39AF987}"/>
    <dgm:cxn modelId="{101038FA-DD1A-4641-91BE-B89A8297D64F}" type="presOf" srcId="{66C89121-18CD-4775-BB66-9396613FA2ED}" destId="{9179B1E5-46AF-4D24-9364-1D5E7214FA06}" srcOrd="0" destOrd="3" presId="urn:microsoft.com/office/officeart/2005/8/layout/hProcess9"/>
    <dgm:cxn modelId="{335D6482-2DBB-496D-B5CD-6659C82119D5}" type="presParOf" srcId="{35217A1B-C4BA-4B91-A403-CAEEE04AF572}" destId="{20EB494B-26F0-4559-A765-31342F24459F}" srcOrd="0" destOrd="0" presId="urn:microsoft.com/office/officeart/2005/8/layout/hProcess9"/>
    <dgm:cxn modelId="{BA3648E9-E391-4F9C-8EC7-CB035E6ACBA2}" type="presParOf" srcId="{35217A1B-C4BA-4B91-A403-CAEEE04AF572}" destId="{9A6D41AF-AB22-4F5C-8DB6-D3C708021099}" srcOrd="1" destOrd="0" presId="urn:microsoft.com/office/officeart/2005/8/layout/hProcess9"/>
    <dgm:cxn modelId="{029A1DD1-AB03-43C1-B27D-F741A3835078}" type="presParOf" srcId="{9A6D41AF-AB22-4F5C-8DB6-D3C708021099}" destId="{843249D2-2A20-4F53-8962-8148A3A41564}" srcOrd="0" destOrd="0" presId="urn:microsoft.com/office/officeart/2005/8/layout/hProcess9"/>
    <dgm:cxn modelId="{5CCBA41D-B78C-4D4F-9D27-43157C4BFE58}" type="presParOf" srcId="{9A6D41AF-AB22-4F5C-8DB6-D3C708021099}" destId="{5A50F583-3401-499D-8F81-F9AD12518F5E}" srcOrd="1" destOrd="0" presId="urn:microsoft.com/office/officeart/2005/8/layout/hProcess9"/>
    <dgm:cxn modelId="{1A0F9BD0-321E-46CB-A4C4-BF9982B859B0}" type="presParOf" srcId="{9A6D41AF-AB22-4F5C-8DB6-D3C708021099}" destId="{9179B1E5-46AF-4D24-9364-1D5E7214FA06}" srcOrd="2" destOrd="0" presId="urn:microsoft.com/office/officeart/2005/8/layout/hProcess9"/>
    <dgm:cxn modelId="{5E476F09-D88D-4D52-B990-D0531F760F35}" type="presParOf" srcId="{9A6D41AF-AB22-4F5C-8DB6-D3C708021099}" destId="{8E406B92-3C6E-46FF-8BB2-8B772C9172A8}" srcOrd="3" destOrd="0" presId="urn:microsoft.com/office/officeart/2005/8/layout/hProcess9"/>
    <dgm:cxn modelId="{7E370857-E2C1-4B89-91CF-BA88815C5115}" type="presParOf" srcId="{9A6D41AF-AB22-4F5C-8DB6-D3C708021099}" destId="{323C3825-5A49-4141-A2CB-3A3D72A7859B}" srcOrd="4" destOrd="0" presId="urn:microsoft.com/office/officeart/2005/8/layout/hProcess9"/>
    <dgm:cxn modelId="{2A41B492-6CB3-4525-8294-A907C32E1538}" type="presParOf" srcId="{9A6D41AF-AB22-4F5C-8DB6-D3C708021099}" destId="{23F035A9-0F62-4849-8AA2-A4C8B526991A}" srcOrd="5" destOrd="0" presId="urn:microsoft.com/office/officeart/2005/8/layout/hProcess9"/>
    <dgm:cxn modelId="{132F2687-E41B-4FF5-929C-0BC0CD8118F8}" type="presParOf" srcId="{9A6D41AF-AB22-4F5C-8DB6-D3C708021099}" destId="{1D4B72E4-8C0E-4CF6-9EBA-EC7C1E4841E8}" srcOrd="6" destOrd="0" presId="urn:microsoft.com/office/officeart/2005/8/layout/hProcess9"/>
    <dgm:cxn modelId="{255F72E4-7261-4A88-8768-DD9B43AE3D8E}" type="presParOf" srcId="{9A6D41AF-AB22-4F5C-8DB6-D3C708021099}" destId="{8C362499-99EA-4053-9BFA-0F6B568F412D}" srcOrd="7" destOrd="0" presId="urn:microsoft.com/office/officeart/2005/8/layout/hProcess9"/>
    <dgm:cxn modelId="{3D6EA53E-F897-45FC-8DC4-FE5F82B6302D}" type="presParOf" srcId="{9A6D41AF-AB22-4F5C-8DB6-D3C708021099}" destId="{882149B5-EAA1-418C-AB9F-B0A3A49CB65D}"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B494B-26F0-4559-A765-31342F24459F}">
      <dsp:nvSpPr>
        <dsp:cNvPr id="0" name=""/>
        <dsp:cNvSpPr/>
      </dsp:nvSpPr>
      <dsp:spPr>
        <a:xfrm>
          <a:off x="788669" y="0"/>
          <a:ext cx="8938260"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249D2-2A20-4F53-8962-8148A3A41564}">
      <dsp:nvSpPr>
        <dsp:cNvPr id="0" name=""/>
        <dsp:cNvSpPr/>
      </dsp:nvSpPr>
      <dsp:spPr>
        <a:xfrm>
          <a:off x="3987" y="1305401"/>
          <a:ext cx="1979938"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kern="1200" dirty="0"/>
            <a:t>Limpieza</a:t>
          </a:r>
          <a:endParaRPr lang="en-GB" sz="1700" kern="1200" dirty="0"/>
        </a:p>
      </dsp:txBody>
      <dsp:txXfrm>
        <a:off x="88953" y="1390367"/>
        <a:ext cx="1810006" cy="1570603"/>
      </dsp:txXfrm>
    </dsp:sp>
    <dsp:sp modelId="{9179B1E5-46AF-4D24-9364-1D5E7214FA06}">
      <dsp:nvSpPr>
        <dsp:cNvPr id="0" name=""/>
        <dsp:cNvSpPr/>
      </dsp:nvSpPr>
      <dsp:spPr>
        <a:xfrm>
          <a:off x="2135909" y="1305401"/>
          <a:ext cx="1979938"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CO" sz="1700" kern="1200" dirty="0"/>
            <a:t>Preprocesamiento</a:t>
          </a:r>
          <a:endParaRPr lang="en-GB" sz="1700" kern="1200" dirty="0"/>
        </a:p>
        <a:p>
          <a:pPr marL="114300" lvl="1" indent="-114300" algn="l" defTabSz="577850">
            <a:lnSpc>
              <a:spcPct val="90000"/>
            </a:lnSpc>
            <a:spcBef>
              <a:spcPct val="0"/>
            </a:spcBef>
            <a:spcAft>
              <a:spcPct val="15000"/>
            </a:spcAft>
            <a:buChar char="•"/>
          </a:pPr>
          <a:r>
            <a:rPr lang="es-CO" sz="1300" kern="1200" dirty="0" err="1"/>
            <a:t>Tokenización</a:t>
          </a:r>
          <a:endParaRPr lang="en-GB" sz="1300" kern="1200" dirty="0"/>
        </a:p>
        <a:p>
          <a:pPr marL="114300" lvl="1" indent="-114300" algn="l" defTabSz="577850">
            <a:lnSpc>
              <a:spcPct val="90000"/>
            </a:lnSpc>
            <a:spcBef>
              <a:spcPct val="0"/>
            </a:spcBef>
            <a:spcAft>
              <a:spcPct val="15000"/>
            </a:spcAft>
            <a:buChar char="•"/>
          </a:pPr>
          <a:r>
            <a:rPr lang="es-CO" sz="1300" kern="1200" dirty="0" err="1"/>
            <a:t>StopWords</a:t>
          </a:r>
          <a:endParaRPr lang="en-GB" sz="1300" kern="1200" dirty="0"/>
        </a:p>
        <a:p>
          <a:pPr marL="114300" lvl="1" indent="-114300" algn="l" defTabSz="577850">
            <a:lnSpc>
              <a:spcPct val="90000"/>
            </a:lnSpc>
            <a:spcBef>
              <a:spcPct val="0"/>
            </a:spcBef>
            <a:spcAft>
              <a:spcPct val="15000"/>
            </a:spcAft>
            <a:buChar char="•"/>
          </a:pPr>
          <a:r>
            <a:rPr lang="es-CO" sz="1300" kern="1200" dirty="0" err="1"/>
            <a:t>StopWords</a:t>
          </a:r>
          <a:r>
            <a:rPr lang="es-CO" sz="1300" kern="1200" dirty="0"/>
            <a:t> Extended</a:t>
          </a:r>
          <a:endParaRPr lang="en-GB" sz="1300" kern="1200" dirty="0"/>
        </a:p>
        <a:p>
          <a:pPr marL="114300" lvl="1" indent="-114300" algn="l" defTabSz="577850">
            <a:lnSpc>
              <a:spcPct val="90000"/>
            </a:lnSpc>
            <a:spcBef>
              <a:spcPct val="0"/>
            </a:spcBef>
            <a:spcAft>
              <a:spcPct val="15000"/>
            </a:spcAft>
            <a:buChar char="•"/>
          </a:pPr>
          <a:r>
            <a:rPr lang="es-CO" sz="1300" kern="1200" dirty="0" err="1"/>
            <a:t>Lemmatization</a:t>
          </a:r>
          <a:endParaRPr lang="en-GB" sz="1300" kern="1200" dirty="0"/>
        </a:p>
        <a:p>
          <a:pPr marL="114300" lvl="1" indent="-114300" algn="l" defTabSz="577850">
            <a:lnSpc>
              <a:spcPct val="90000"/>
            </a:lnSpc>
            <a:spcBef>
              <a:spcPct val="0"/>
            </a:spcBef>
            <a:spcAft>
              <a:spcPct val="15000"/>
            </a:spcAft>
            <a:buChar char="•"/>
          </a:pPr>
          <a:r>
            <a:rPr lang="es-CO" sz="1300" kern="1200" dirty="0" err="1"/>
            <a:t>Bigramas</a:t>
          </a:r>
          <a:r>
            <a:rPr lang="es-CO" sz="1300" kern="1200" dirty="0"/>
            <a:t> – Trigramas</a:t>
          </a:r>
          <a:endParaRPr lang="en-GB" sz="1300" kern="1200" dirty="0"/>
        </a:p>
      </dsp:txBody>
      <dsp:txXfrm>
        <a:off x="2220875" y="1390367"/>
        <a:ext cx="1810006" cy="1570603"/>
      </dsp:txXfrm>
    </dsp:sp>
    <dsp:sp modelId="{323C3825-5A49-4141-A2CB-3A3D72A7859B}">
      <dsp:nvSpPr>
        <dsp:cNvPr id="0" name=""/>
        <dsp:cNvSpPr/>
      </dsp:nvSpPr>
      <dsp:spPr>
        <a:xfrm>
          <a:off x="4267830" y="1305401"/>
          <a:ext cx="1979938"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kern="1200" dirty="0"/>
            <a:t>Creación de Diccionario </a:t>
          </a:r>
        </a:p>
        <a:p>
          <a:pPr marL="0" lvl="0" indent="0" algn="ctr" defTabSz="755650">
            <a:lnSpc>
              <a:spcPct val="90000"/>
            </a:lnSpc>
            <a:spcBef>
              <a:spcPct val="0"/>
            </a:spcBef>
            <a:spcAft>
              <a:spcPct val="35000"/>
            </a:spcAft>
            <a:buNone/>
          </a:pPr>
          <a:r>
            <a:rPr lang="en-GB" sz="1700" b="0" i="0" kern="1200" dirty="0"/>
            <a:t>id2word</a:t>
          </a:r>
          <a:endParaRPr lang="en-GB" sz="1700" kern="1200" dirty="0"/>
        </a:p>
      </dsp:txBody>
      <dsp:txXfrm>
        <a:off x="4352796" y="1390367"/>
        <a:ext cx="1810006" cy="1570603"/>
      </dsp:txXfrm>
    </dsp:sp>
    <dsp:sp modelId="{1D4B72E4-8C0E-4CF6-9EBA-EC7C1E4841E8}">
      <dsp:nvSpPr>
        <dsp:cNvPr id="0" name=""/>
        <dsp:cNvSpPr/>
      </dsp:nvSpPr>
      <dsp:spPr>
        <a:xfrm>
          <a:off x="6399752" y="1305401"/>
          <a:ext cx="1979938"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kern="1200" dirty="0"/>
            <a:t>Creación Corpus o BOW</a:t>
          </a:r>
          <a:endParaRPr lang="en-GB" sz="1700" kern="1200" dirty="0"/>
        </a:p>
      </dsp:txBody>
      <dsp:txXfrm>
        <a:off x="6484718" y="1390367"/>
        <a:ext cx="1810006" cy="1570603"/>
      </dsp:txXfrm>
    </dsp:sp>
    <dsp:sp modelId="{882149B5-EAA1-418C-AB9F-B0A3A49CB65D}">
      <dsp:nvSpPr>
        <dsp:cNvPr id="0" name=""/>
        <dsp:cNvSpPr/>
      </dsp:nvSpPr>
      <dsp:spPr>
        <a:xfrm>
          <a:off x="8531674" y="1305401"/>
          <a:ext cx="1979938" cy="174053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CO" sz="1700" kern="1200" dirty="0"/>
            <a:t>Construcción modelo LDA</a:t>
          </a:r>
          <a:endParaRPr lang="en-GB" sz="1700" kern="1200" dirty="0"/>
        </a:p>
      </dsp:txBody>
      <dsp:txXfrm>
        <a:off x="8616640" y="1390367"/>
        <a:ext cx="1810006"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chart" Target="../charts/chart4.xml"/></Relationships>
</file>

<file path=ppt/drawings/drawing1.xml><?xml version="1.0" encoding="utf-8"?>
<c:userShapes xmlns:c="http://schemas.openxmlformats.org/drawingml/2006/chart">
  <cdr:relSizeAnchor xmlns:cdr="http://schemas.openxmlformats.org/drawingml/2006/chartDrawing">
    <cdr:from>
      <cdr:x>0</cdr:x>
      <cdr:y>0.29067</cdr:y>
    </cdr:from>
    <cdr:to>
      <cdr:x>1</cdr:x>
      <cdr:y>0.57267</cdr:y>
    </cdr:to>
    <cdr:graphicFrame macro="">
      <cdr:nvGraphicFramePr>
        <cdr:cNvPr id="2" name="Gráfico 2">
          <a:extLst xmlns:a="http://schemas.openxmlformats.org/drawingml/2006/main">
            <a:ext uri="{FF2B5EF4-FFF2-40B4-BE49-F238E27FC236}">
              <a16:creationId xmlns:a16="http://schemas.microsoft.com/office/drawing/2014/main" id="{C035FAC6-FCB4-4177-89F8-A8D055E91E94}"/>
            </a:ext>
          </a:extLst>
        </cdr:cNvPr>
        <cdr:cNvGraphicFramePr/>
      </cdr:nvGraphicFramePr>
      <cdr:xfrm>
        <a:off xmlns:a="http://schemas.openxmlformats.org/drawingml/2006/main" x="0" y="0"/>
        <a:ext xmlns:a="http://schemas.openxmlformats.org/drawingml/2006/main" cx="0" cy="0"/>
      </cdr:xfrm>
      <a:graphic xmlns:a="http://schemas.openxmlformats.org/drawingml/2006/main">
        <a:graphicData uri="http://schemas.openxmlformats.org/drawingml/2006/chart">
          <c:chart xmlns:c="http://schemas.openxmlformats.org/drawingml/2006/chart" xmlns:r="http://schemas.openxmlformats.org/officeDocument/2006/relationships" r:id="rId1"/>
        </a:graphicData>
      </a:graphic>
    </cdr:graphicFrame>
  </cdr:relSizeAnchor>
  <cdr:relSizeAnchor xmlns:cdr="http://schemas.openxmlformats.org/drawingml/2006/chartDrawing">
    <cdr:from>
      <cdr:x>0</cdr:x>
      <cdr:y>0.59436</cdr:y>
    </cdr:from>
    <cdr:to>
      <cdr:x>1</cdr:x>
      <cdr:y>0.88644</cdr:y>
    </cdr:to>
    <cdr:graphicFrame macro="">
      <cdr:nvGraphicFramePr>
        <cdr:cNvPr id="3" name="Gráfico 3">
          <a:extLst xmlns:a="http://schemas.openxmlformats.org/drawingml/2006/main">
            <a:ext uri="{FF2B5EF4-FFF2-40B4-BE49-F238E27FC236}">
              <a16:creationId xmlns:a16="http://schemas.microsoft.com/office/drawing/2014/main" id="{D3C17909-B2A7-4794-BB5C-560F9ABAB259}"/>
            </a:ext>
          </a:extLst>
        </cdr:cNvPr>
        <cdr:cNvGraphicFramePr/>
      </cdr:nvGraphicFramePr>
      <cdr:xfrm>
        <a:off xmlns:a="http://schemas.openxmlformats.org/drawingml/2006/main" x="0" y="0"/>
        <a:ext xmlns:a="http://schemas.openxmlformats.org/drawingml/2006/main" cx="0" cy="0"/>
      </cdr:xfrm>
      <a:graphic xmlns:a="http://schemas.openxmlformats.org/drawingml/2006/main">
        <a:graphicData uri="http://schemas.openxmlformats.org/drawingml/2006/chart">
          <c:chart xmlns:c="http://schemas.openxmlformats.org/drawingml/2006/chart" xmlns:r="http://schemas.openxmlformats.org/officeDocument/2006/relationships" r:id="rId2"/>
        </a:graphicData>
      </a:graphic>
    </cdr:graphicFrame>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3A31C-4498-43D7-9D60-8B1B77ECE93D}" type="datetimeFigureOut">
              <a:rPr lang="en-GB" smtClean="0"/>
              <a:t>26/06/2020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A9EA0-73B4-42D6-9EE9-5A8D7076B98F}" type="slidenum">
              <a:rPr lang="en-GB" smtClean="0"/>
              <a:t>‹Nº›</a:t>
            </a:fld>
            <a:endParaRPr lang="en-GB"/>
          </a:p>
        </p:txBody>
      </p:sp>
    </p:spTree>
    <p:extLst>
      <p:ext uri="{BB962C8B-B14F-4D97-AF65-F5344CB8AC3E}">
        <p14:creationId xmlns:p14="http://schemas.microsoft.com/office/powerpoint/2010/main" val="2985212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2</a:t>
            </a:fld>
            <a:endParaRPr lang="en-GB"/>
          </a:p>
        </p:txBody>
      </p:sp>
    </p:spTree>
    <p:extLst>
      <p:ext uri="{BB962C8B-B14F-4D97-AF65-F5344CB8AC3E}">
        <p14:creationId xmlns:p14="http://schemas.microsoft.com/office/powerpoint/2010/main" val="118175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noProof="0" dirty="0"/>
          </a:p>
        </p:txBody>
      </p:sp>
      <p:sp>
        <p:nvSpPr>
          <p:cNvPr id="4" name="Slide Number Placeholder 3"/>
          <p:cNvSpPr>
            <a:spLocks noGrp="1"/>
          </p:cNvSpPr>
          <p:nvPr>
            <p:ph type="sldNum" sz="quarter" idx="5"/>
          </p:nvPr>
        </p:nvSpPr>
        <p:spPr/>
        <p:txBody>
          <a:bodyPr/>
          <a:lstStyle/>
          <a:p>
            <a:fld id="{CCDA9EA0-73B4-42D6-9EE9-5A8D7076B98F}" type="slidenum">
              <a:rPr lang="en-GB" smtClean="0"/>
              <a:t>3</a:t>
            </a:fld>
            <a:endParaRPr lang="en-GB"/>
          </a:p>
        </p:txBody>
      </p:sp>
    </p:spTree>
    <p:extLst>
      <p:ext uri="{BB962C8B-B14F-4D97-AF65-F5344CB8AC3E}">
        <p14:creationId xmlns:p14="http://schemas.microsoft.com/office/powerpoint/2010/main" val="715578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5</a:t>
            </a:fld>
            <a:endParaRPr lang="en-GB" dirty="0"/>
          </a:p>
        </p:txBody>
      </p:sp>
    </p:spTree>
    <p:extLst>
      <p:ext uri="{BB962C8B-B14F-4D97-AF65-F5344CB8AC3E}">
        <p14:creationId xmlns:p14="http://schemas.microsoft.com/office/powerpoint/2010/main" val="613871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6</a:t>
            </a:fld>
            <a:endParaRPr lang="en-GB" dirty="0"/>
          </a:p>
        </p:txBody>
      </p:sp>
    </p:spTree>
    <p:extLst>
      <p:ext uri="{BB962C8B-B14F-4D97-AF65-F5344CB8AC3E}">
        <p14:creationId xmlns:p14="http://schemas.microsoft.com/office/powerpoint/2010/main" val="3643330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7</a:t>
            </a:fld>
            <a:endParaRPr lang="en-GB" dirty="0"/>
          </a:p>
        </p:txBody>
      </p:sp>
    </p:spTree>
    <p:extLst>
      <p:ext uri="{BB962C8B-B14F-4D97-AF65-F5344CB8AC3E}">
        <p14:creationId xmlns:p14="http://schemas.microsoft.com/office/powerpoint/2010/main" val="41847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8</a:t>
            </a:fld>
            <a:endParaRPr lang="en-GB" dirty="0"/>
          </a:p>
        </p:txBody>
      </p:sp>
    </p:spTree>
    <p:extLst>
      <p:ext uri="{BB962C8B-B14F-4D97-AF65-F5344CB8AC3E}">
        <p14:creationId xmlns:p14="http://schemas.microsoft.com/office/powerpoint/2010/main" val="237275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DA9EA0-73B4-42D6-9EE9-5A8D7076B98F}" type="slidenum">
              <a:rPr lang="en-GB" smtClean="0"/>
              <a:t>27</a:t>
            </a:fld>
            <a:endParaRPr lang="en-GB"/>
          </a:p>
        </p:txBody>
      </p:sp>
    </p:spTree>
    <p:extLst>
      <p:ext uri="{BB962C8B-B14F-4D97-AF65-F5344CB8AC3E}">
        <p14:creationId xmlns:p14="http://schemas.microsoft.com/office/powerpoint/2010/main" val="2927913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DA9EA0-73B4-42D6-9EE9-5A8D7076B98F}" type="slidenum">
              <a:rPr lang="en-GB" smtClean="0"/>
              <a:t>28</a:t>
            </a:fld>
            <a:endParaRPr lang="en-GB"/>
          </a:p>
        </p:txBody>
      </p:sp>
    </p:spTree>
    <p:extLst>
      <p:ext uri="{BB962C8B-B14F-4D97-AF65-F5344CB8AC3E}">
        <p14:creationId xmlns:p14="http://schemas.microsoft.com/office/powerpoint/2010/main" val="77911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DA9EA0-73B4-42D6-9EE9-5A8D7076B98F}" type="slidenum">
              <a:rPr lang="en-GB" smtClean="0"/>
              <a:t>42</a:t>
            </a:fld>
            <a:endParaRPr lang="en-GB"/>
          </a:p>
        </p:txBody>
      </p:sp>
    </p:spTree>
    <p:extLst>
      <p:ext uri="{BB962C8B-B14F-4D97-AF65-F5344CB8AC3E}">
        <p14:creationId xmlns:p14="http://schemas.microsoft.com/office/powerpoint/2010/main" val="2903081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DF5C-703D-46F6-88BF-141F850E87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1512F31-C232-4C9C-9A43-CF6FA40F3A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343E1E2-1209-4EE7-8AB2-7A51A7C1C37A}"/>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5" name="Footer Placeholder 4">
            <a:extLst>
              <a:ext uri="{FF2B5EF4-FFF2-40B4-BE49-F238E27FC236}">
                <a16:creationId xmlns:a16="http://schemas.microsoft.com/office/drawing/2014/main" id="{45032F0B-B172-4C87-8A70-D60A799291C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74CE347-B4DB-49F0-B998-94700C0DB803}"/>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267863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FF81-1981-42AD-9E68-3B703CF46E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26667A-81ED-46CD-A174-1B3650E555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76ED83-3827-440D-9049-234BBBD6C2A3}"/>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5" name="Footer Placeholder 4">
            <a:extLst>
              <a:ext uri="{FF2B5EF4-FFF2-40B4-BE49-F238E27FC236}">
                <a16:creationId xmlns:a16="http://schemas.microsoft.com/office/drawing/2014/main" id="{EEA7E3E9-79DF-48C3-BD70-BD717BB6DE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2FEFD39-8E66-484F-B841-844D64B3EC96}"/>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420046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5A113-E066-4409-A926-CA440CB030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AB31B5-B9AA-4EBA-A1E4-391D8311C3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2DFE48-893B-4374-8922-1B1EF35ECFB9}"/>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5" name="Footer Placeholder 4">
            <a:extLst>
              <a:ext uri="{FF2B5EF4-FFF2-40B4-BE49-F238E27FC236}">
                <a16:creationId xmlns:a16="http://schemas.microsoft.com/office/drawing/2014/main" id="{FF2305DD-4FDF-470F-B4F1-60894F2E6DA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BF06CB0-AB22-4573-8906-318898895E5C}"/>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82141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6046-E73D-4FFB-825E-884D53B935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CF8F39-C246-4537-9530-49ACCD9820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A75FD8-C0B9-4164-97FD-24B0A1A968B8}"/>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5" name="Footer Placeholder 4">
            <a:extLst>
              <a:ext uri="{FF2B5EF4-FFF2-40B4-BE49-F238E27FC236}">
                <a16:creationId xmlns:a16="http://schemas.microsoft.com/office/drawing/2014/main" id="{F8233CC9-D5FF-4511-B983-12F9A748A04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FF11599-EDFF-4777-9B39-F8284B9A374B}"/>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81130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7E0C-1FE2-428B-BDBD-1F165C590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14C119-835A-4CE7-BDE9-793017DC08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C5722E-71EA-40D3-97BD-1F7B763451E2}"/>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5" name="Footer Placeholder 4">
            <a:extLst>
              <a:ext uri="{FF2B5EF4-FFF2-40B4-BE49-F238E27FC236}">
                <a16:creationId xmlns:a16="http://schemas.microsoft.com/office/drawing/2014/main" id="{6AA5C853-F8BA-4E57-9440-198E099C604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E21067A-FF89-454D-A6F9-6D452E955670}"/>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37000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B81B-F64C-4DC4-8CBA-609FAF59CB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4768E3-9D78-43CC-8B6E-680B3716DF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F0E234C-D988-424C-9C81-F1594B4BAD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E472E42-B62E-420D-87BE-A5632A217259}"/>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6" name="Footer Placeholder 5">
            <a:extLst>
              <a:ext uri="{FF2B5EF4-FFF2-40B4-BE49-F238E27FC236}">
                <a16:creationId xmlns:a16="http://schemas.microsoft.com/office/drawing/2014/main" id="{359AA548-2A44-4337-A4D9-5D9E2EEBC8A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7DE1660-9321-4E86-8D51-19AE01D245EE}"/>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25244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A9EB-A2AA-43AF-88A3-C8296F29D67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2676C8-0A94-4F5D-831F-145BCE3D21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0ED2BC-D4CD-46F3-8018-519EE90C85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05B0CA9-C9AD-4DFC-9D20-C2F345C17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60F925-3E82-4E30-9709-790855FA16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46245BF-D8C1-427E-917A-E1EC4B502C13}"/>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8" name="Footer Placeholder 7">
            <a:extLst>
              <a:ext uri="{FF2B5EF4-FFF2-40B4-BE49-F238E27FC236}">
                <a16:creationId xmlns:a16="http://schemas.microsoft.com/office/drawing/2014/main" id="{4A34BEC9-9A05-4893-A2B8-10432ED38182}"/>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32773F57-E87E-46C6-8B0E-F400680187BB}"/>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46406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C25B-C1EF-4CB1-9BE6-A3F7CEE513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596DDB-1FAF-475B-831D-D401CCA7B220}"/>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4" name="Footer Placeholder 3">
            <a:extLst>
              <a:ext uri="{FF2B5EF4-FFF2-40B4-BE49-F238E27FC236}">
                <a16:creationId xmlns:a16="http://schemas.microsoft.com/office/drawing/2014/main" id="{EFBF7681-A301-47B1-9E19-A21D41E059E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347D28-B6C0-4C5E-A8D0-6013A8D7C72F}"/>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7624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836E5-F01F-4C97-BD83-1D1099C62DF4}"/>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3" name="Footer Placeholder 2">
            <a:extLst>
              <a:ext uri="{FF2B5EF4-FFF2-40B4-BE49-F238E27FC236}">
                <a16:creationId xmlns:a16="http://schemas.microsoft.com/office/drawing/2014/main" id="{F4BC9F3D-9DBD-49FC-A8B2-813A3A22945C}"/>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942F641-31A4-4895-9DCA-9C240B1E55DB}"/>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82929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E7BC-A8FB-44DE-A9CA-BDF58475A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002D130-60F7-4B21-8B00-A8459423E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77CB4FB-3667-44F2-BE88-815E570DC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57249-D32D-498E-8F03-1D629B69EEF8}"/>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6" name="Footer Placeholder 5">
            <a:extLst>
              <a:ext uri="{FF2B5EF4-FFF2-40B4-BE49-F238E27FC236}">
                <a16:creationId xmlns:a16="http://schemas.microsoft.com/office/drawing/2014/main" id="{804B6B61-B618-4169-AA27-0578B66F782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C16F1D3-E4C1-42EC-BD29-540C9952CCB0}"/>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88086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35C7-CF37-44CB-9314-03BBF2C63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B4BB6AD-F1CB-4786-93C3-DBC5273FF7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F083677E-2BD9-4747-97B8-532AF243F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1BB54-BC3B-46CC-AD8F-F090C2055C82}"/>
              </a:ext>
            </a:extLst>
          </p:cNvPr>
          <p:cNvSpPr>
            <a:spLocks noGrp="1"/>
          </p:cNvSpPr>
          <p:nvPr>
            <p:ph type="dt" sz="half" idx="10"/>
          </p:nvPr>
        </p:nvSpPr>
        <p:spPr/>
        <p:txBody>
          <a:bodyPr/>
          <a:lstStyle/>
          <a:p>
            <a:fld id="{39A799DD-A435-4941-9979-B6E29009FA57}" type="datetimeFigureOut">
              <a:rPr lang="en-GB" smtClean="0"/>
              <a:t>26/06/2020</a:t>
            </a:fld>
            <a:endParaRPr lang="en-GB" dirty="0"/>
          </a:p>
        </p:txBody>
      </p:sp>
      <p:sp>
        <p:nvSpPr>
          <p:cNvPr id="6" name="Footer Placeholder 5">
            <a:extLst>
              <a:ext uri="{FF2B5EF4-FFF2-40B4-BE49-F238E27FC236}">
                <a16:creationId xmlns:a16="http://schemas.microsoft.com/office/drawing/2014/main" id="{46C84299-C256-4A9F-8B24-FABA5BBB53D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B514391-14CA-4387-A6A4-695C5AC81E2B}"/>
              </a:ext>
            </a:extLst>
          </p:cNvPr>
          <p:cNvSpPr>
            <a:spLocks noGrp="1"/>
          </p:cNvSpPr>
          <p:nvPr>
            <p:ph type="sldNum" sz="quarter" idx="12"/>
          </p:nvPr>
        </p:nvSpPr>
        <p:spPr/>
        <p:txBody>
          <a:body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02070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3DB49C-5F5E-4533-9BB5-13BDDD21DE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882936-6177-4C64-A5FC-395121F8E9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BD8A7A-9006-4ED3-99FC-98D88618A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799DD-A435-4941-9979-B6E29009FA57}" type="datetimeFigureOut">
              <a:rPr lang="en-GB" smtClean="0"/>
              <a:t>26/06/2020</a:t>
            </a:fld>
            <a:endParaRPr lang="en-GB" dirty="0"/>
          </a:p>
        </p:txBody>
      </p:sp>
      <p:sp>
        <p:nvSpPr>
          <p:cNvPr id="5" name="Footer Placeholder 4">
            <a:extLst>
              <a:ext uri="{FF2B5EF4-FFF2-40B4-BE49-F238E27FC236}">
                <a16:creationId xmlns:a16="http://schemas.microsoft.com/office/drawing/2014/main" id="{04AF90A3-21CB-450A-BA67-AB49B812F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B3213DAE-9145-4BB8-AD12-465F61BB02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B87AE-5118-4CD4-8EA6-3EAF05CCA32F}" type="slidenum">
              <a:rPr lang="en-GB" smtClean="0"/>
              <a:t>‹Nº›</a:t>
            </a:fld>
            <a:endParaRPr lang="en-GB" dirty="0"/>
          </a:p>
        </p:txBody>
      </p:sp>
    </p:spTree>
    <p:extLst>
      <p:ext uri="{BB962C8B-B14F-4D97-AF65-F5344CB8AC3E}">
        <p14:creationId xmlns:p14="http://schemas.microsoft.com/office/powerpoint/2010/main" val="122775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Qué es Machine Learning y para qué sirve?">
            <a:extLst>
              <a:ext uri="{FF2B5EF4-FFF2-40B4-BE49-F238E27FC236}">
                <a16:creationId xmlns:a16="http://schemas.microsoft.com/office/drawing/2014/main" id="{7DE9507B-6323-4B75-89C6-987254E0A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82" r="-4" b="-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673D60D6-8ECB-41D9-966F-EF217A680B02}"/>
              </a:ext>
            </a:extLst>
          </p:cNvPr>
          <p:cNvSpPr>
            <a:spLocks noGrp="1"/>
          </p:cNvSpPr>
          <p:nvPr>
            <p:ph type="ctrTitle"/>
          </p:nvPr>
        </p:nvSpPr>
        <p:spPr>
          <a:xfrm>
            <a:off x="8022021" y="3231931"/>
            <a:ext cx="3852041" cy="1834056"/>
          </a:xfrm>
        </p:spPr>
        <p:txBody>
          <a:bodyPr>
            <a:noAutofit/>
          </a:bodyPr>
          <a:lstStyle/>
          <a:p>
            <a:r>
              <a:rPr lang="es-CO" sz="2800" b="1" dirty="0">
                <a:solidFill>
                  <a:schemeClr val="tx1">
                    <a:lumMod val="65000"/>
                    <a:lumOff val="35000"/>
                  </a:schemeClr>
                </a:solidFill>
              </a:rPr>
              <a:t>PERFILADO DE CLIENTES POR HÁBITO DE PAGO DISCRIMINADO POR REGIONES</a:t>
            </a:r>
            <a:endParaRPr lang="en-GB" sz="1600" dirty="0">
              <a:solidFill>
                <a:schemeClr val="tx1">
                  <a:lumMod val="65000"/>
                  <a:lumOff val="35000"/>
                </a:schemeClr>
              </a:solidFill>
            </a:endParaRPr>
          </a:p>
        </p:txBody>
      </p:sp>
      <p:sp>
        <p:nvSpPr>
          <p:cNvPr id="3" name="Subtitle 2">
            <a:extLst>
              <a:ext uri="{FF2B5EF4-FFF2-40B4-BE49-F238E27FC236}">
                <a16:creationId xmlns:a16="http://schemas.microsoft.com/office/drawing/2014/main" id="{EC505978-57CB-4637-8D42-5F0DB2B4435E}"/>
              </a:ext>
            </a:extLst>
          </p:cNvPr>
          <p:cNvSpPr>
            <a:spLocks noGrp="1"/>
          </p:cNvSpPr>
          <p:nvPr>
            <p:ph type="subTitle" idx="1"/>
          </p:nvPr>
        </p:nvSpPr>
        <p:spPr>
          <a:xfrm>
            <a:off x="7782910" y="5242674"/>
            <a:ext cx="4330262" cy="1396241"/>
          </a:xfrm>
        </p:spPr>
        <p:txBody>
          <a:bodyPr>
            <a:normAutofit fontScale="92500" lnSpcReduction="20000"/>
          </a:bodyPr>
          <a:lstStyle/>
          <a:p>
            <a:r>
              <a:rPr lang="es-CO" sz="2000" dirty="0"/>
              <a:t>Agudelo Juan Carlos</a:t>
            </a:r>
          </a:p>
          <a:p>
            <a:r>
              <a:rPr lang="en-GB" sz="2000" dirty="0"/>
              <a:t>Fajardo Daian Paola</a:t>
            </a:r>
          </a:p>
          <a:p>
            <a:r>
              <a:rPr lang="en-GB" sz="2000" dirty="0" err="1"/>
              <a:t>Sepúlveda</a:t>
            </a:r>
            <a:r>
              <a:rPr lang="en-GB" sz="2000" dirty="0"/>
              <a:t> </a:t>
            </a:r>
            <a:r>
              <a:rPr lang="en-GB" sz="2000" dirty="0" err="1"/>
              <a:t>Hernán</a:t>
            </a:r>
            <a:endParaRPr lang="en-GB" sz="2000" dirty="0"/>
          </a:p>
          <a:p>
            <a:r>
              <a:rPr lang="en-GB" sz="2000" dirty="0"/>
              <a:t>Sanz Juan David</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DC659C1-FADE-4F09-9B24-45145962811D}"/>
              </a:ext>
            </a:extLst>
          </p:cNvPr>
          <p:cNvSpPr txBox="1"/>
          <p:nvPr/>
        </p:nvSpPr>
        <p:spPr>
          <a:xfrm>
            <a:off x="200025" y="266700"/>
            <a:ext cx="5128840" cy="400110"/>
          </a:xfrm>
          <a:prstGeom prst="rect">
            <a:avLst/>
          </a:prstGeom>
          <a:noFill/>
        </p:spPr>
        <p:txBody>
          <a:bodyPr wrap="none" rtlCol="0">
            <a:spAutoFit/>
          </a:bodyPr>
          <a:lstStyle/>
          <a:p>
            <a:r>
              <a:rPr lang="es-CO" sz="2000" b="1" dirty="0">
                <a:solidFill>
                  <a:schemeClr val="bg1"/>
                </a:solidFill>
              </a:rPr>
              <a:t>MAESTRÍA EN CIENCIA DE DATOS Y ANALÍTICA </a:t>
            </a:r>
            <a:endParaRPr lang="en-GB" sz="2000" dirty="0">
              <a:solidFill>
                <a:schemeClr val="bg1"/>
              </a:solidFill>
            </a:endParaRPr>
          </a:p>
        </p:txBody>
      </p:sp>
      <p:sp>
        <p:nvSpPr>
          <p:cNvPr id="36" name="TextBox 35">
            <a:extLst>
              <a:ext uri="{FF2B5EF4-FFF2-40B4-BE49-F238E27FC236}">
                <a16:creationId xmlns:a16="http://schemas.microsoft.com/office/drawing/2014/main" id="{364AE184-D323-4F24-B868-16576EF7AB62}"/>
              </a:ext>
            </a:extLst>
          </p:cNvPr>
          <p:cNvSpPr txBox="1"/>
          <p:nvPr/>
        </p:nvSpPr>
        <p:spPr>
          <a:xfrm>
            <a:off x="1365536" y="666810"/>
            <a:ext cx="2797817" cy="400110"/>
          </a:xfrm>
          <a:prstGeom prst="rect">
            <a:avLst/>
          </a:prstGeom>
          <a:noFill/>
        </p:spPr>
        <p:txBody>
          <a:bodyPr wrap="none" rtlCol="0">
            <a:spAutoFit/>
          </a:bodyPr>
          <a:lstStyle/>
          <a:p>
            <a:r>
              <a:rPr lang="es-CO" sz="2000" b="1" dirty="0">
                <a:solidFill>
                  <a:schemeClr val="bg1"/>
                </a:solidFill>
              </a:rPr>
              <a:t>PROYECTO INTEGRADOR</a:t>
            </a:r>
            <a:endParaRPr lang="en-GB" sz="2000" dirty="0">
              <a:solidFill>
                <a:schemeClr val="bg1"/>
              </a:solidFill>
            </a:endParaRPr>
          </a:p>
        </p:txBody>
      </p:sp>
    </p:spTree>
    <p:extLst>
      <p:ext uri="{BB962C8B-B14F-4D97-AF65-F5344CB8AC3E}">
        <p14:creationId xmlns:p14="http://schemas.microsoft.com/office/powerpoint/2010/main" val="390552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93676"/>
            <a:ext cx="10515600" cy="711200"/>
          </a:xfrm>
        </p:spPr>
        <p:txBody>
          <a:bodyPr/>
          <a:lstStyle/>
          <a:p>
            <a:r>
              <a:rPr lang="es-CO" b="1" dirty="0">
                <a:solidFill>
                  <a:srgbClr val="7E428D"/>
                </a:solidFill>
              </a:rPr>
              <a:t>¿Cuál es nuestra problemática?</a:t>
            </a:r>
            <a:endParaRPr lang="en-GB" b="1" dirty="0">
              <a:solidFill>
                <a:srgbClr val="7E428D"/>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2800338"/>
          </a:xfrm>
        </p:spPr>
        <p:txBody>
          <a:bodyPr>
            <a:normAutofit/>
          </a:bodyPr>
          <a:lstStyle/>
          <a:p>
            <a:pPr algn="just"/>
            <a:r>
              <a:rPr lang="es-CO" sz="2000" dirty="0"/>
              <a:t>¿Existe alguna relación entre los atributos de cliente con su comportamiento de pago?</a:t>
            </a:r>
          </a:p>
          <a:p>
            <a:pPr marL="0" indent="0" algn="just">
              <a:buNone/>
            </a:pPr>
            <a:endParaRPr lang="es-CO" sz="2000" dirty="0"/>
          </a:p>
          <a:p>
            <a:pPr algn="just"/>
            <a:r>
              <a:rPr lang="es-CO" sz="2000" dirty="0"/>
              <a:t>¿Se puede pronosticar el comportamiento de pago de un cliente nuevo de acuerdo a la data histórica de clientes existentes?</a:t>
            </a:r>
          </a:p>
          <a:p>
            <a:pPr marL="0" indent="0" algn="just">
              <a:buNone/>
            </a:pPr>
            <a:endParaRPr lang="es-CO" sz="2000" dirty="0"/>
          </a:p>
          <a:p>
            <a:pPr algn="just"/>
            <a:r>
              <a:rPr lang="es-CO" sz="2000" dirty="0"/>
              <a:t>¿Cuáles son los temas más relevantes encontrados en las quejas de los clientes de Tigo?</a:t>
            </a:r>
          </a:p>
          <a:p>
            <a:endParaRPr lang="en-GB"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2050" name="Picture 2" descr="Conoce las principales distribuciones de probabilidad | Logística ...">
            <a:extLst>
              <a:ext uri="{FF2B5EF4-FFF2-40B4-BE49-F238E27FC236}">
                <a16:creationId xmlns:a16="http://schemas.microsoft.com/office/drawing/2014/main" id="{FD35D356-10A5-44CD-AF59-195070FB9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129" y="4004979"/>
            <a:ext cx="4469741" cy="251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85721"/>
            <a:ext cx="10515600" cy="711200"/>
          </a:xfrm>
        </p:spPr>
        <p:txBody>
          <a:bodyPr/>
          <a:lstStyle/>
          <a:p>
            <a:r>
              <a:rPr lang="es-CO" b="1" dirty="0">
                <a:solidFill>
                  <a:srgbClr val="7E428D"/>
                </a:solidFill>
              </a:rPr>
              <a:t>¿Cómo lo solucionaremos?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6" name="Imagen 4">
            <a:extLst>
              <a:ext uri="{FF2B5EF4-FFF2-40B4-BE49-F238E27FC236}">
                <a16:creationId xmlns:a16="http://schemas.microsoft.com/office/drawing/2014/main" id="{A392A585-809C-4B12-9F73-099714511E1E}"/>
              </a:ext>
            </a:extLst>
          </p:cNvPr>
          <p:cNvPicPr>
            <a:picLocks noChangeAspect="1"/>
          </p:cNvPicPr>
          <p:nvPr/>
        </p:nvPicPr>
        <p:blipFill>
          <a:blip r:embed="rId2"/>
          <a:stretch>
            <a:fillRect/>
          </a:stretch>
        </p:blipFill>
        <p:spPr>
          <a:xfrm>
            <a:off x="8563183" y="2337954"/>
            <a:ext cx="3050750" cy="2861188"/>
          </a:xfrm>
          <a:prstGeom prst="rect">
            <a:avLst/>
          </a:prstGeom>
        </p:spPr>
      </p:pic>
      <p:pic>
        <p:nvPicPr>
          <p:cNvPr id="7" name="Imagen 7">
            <a:extLst>
              <a:ext uri="{FF2B5EF4-FFF2-40B4-BE49-F238E27FC236}">
                <a16:creationId xmlns:a16="http://schemas.microsoft.com/office/drawing/2014/main" id="{1A796A47-5D6E-4586-8D54-C22FC4239613}"/>
              </a:ext>
            </a:extLst>
          </p:cNvPr>
          <p:cNvPicPr>
            <a:picLocks noChangeAspect="1"/>
          </p:cNvPicPr>
          <p:nvPr/>
        </p:nvPicPr>
        <p:blipFill>
          <a:blip r:embed="rId3"/>
          <a:stretch>
            <a:fillRect/>
          </a:stretch>
        </p:blipFill>
        <p:spPr>
          <a:xfrm>
            <a:off x="1095877" y="1463801"/>
            <a:ext cx="2231821" cy="2104506"/>
          </a:xfrm>
          <a:prstGeom prst="rect">
            <a:avLst/>
          </a:prstGeom>
        </p:spPr>
      </p:pic>
      <p:pic>
        <p:nvPicPr>
          <p:cNvPr id="8" name="Imagen 8">
            <a:extLst>
              <a:ext uri="{FF2B5EF4-FFF2-40B4-BE49-F238E27FC236}">
                <a16:creationId xmlns:a16="http://schemas.microsoft.com/office/drawing/2014/main" id="{A7C5C98C-7536-48AB-9742-DE66FFA39834}"/>
              </a:ext>
            </a:extLst>
          </p:cNvPr>
          <p:cNvPicPr>
            <a:picLocks noChangeAspect="1"/>
          </p:cNvPicPr>
          <p:nvPr/>
        </p:nvPicPr>
        <p:blipFill>
          <a:blip r:embed="rId4"/>
          <a:stretch>
            <a:fillRect/>
          </a:stretch>
        </p:blipFill>
        <p:spPr>
          <a:xfrm>
            <a:off x="1083911" y="4891846"/>
            <a:ext cx="2385584" cy="1560131"/>
          </a:xfrm>
          <a:prstGeom prst="rect">
            <a:avLst/>
          </a:prstGeom>
        </p:spPr>
      </p:pic>
      <p:pic>
        <p:nvPicPr>
          <p:cNvPr id="9" name="Imagen 9">
            <a:extLst>
              <a:ext uri="{FF2B5EF4-FFF2-40B4-BE49-F238E27FC236}">
                <a16:creationId xmlns:a16="http://schemas.microsoft.com/office/drawing/2014/main" id="{38E59F28-7D23-44DD-8D52-97AE4AB39D6B}"/>
              </a:ext>
            </a:extLst>
          </p:cNvPr>
          <p:cNvPicPr>
            <a:picLocks noChangeAspect="1"/>
          </p:cNvPicPr>
          <p:nvPr/>
        </p:nvPicPr>
        <p:blipFill>
          <a:blip r:embed="rId5"/>
          <a:stretch>
            <a:fillRect/>
          </a:stretch>
        </p:blipFill>
        <p:spPr>
          <a:xfrm>
            <a:off x="5049512" y="3070102"/>
            <a:ext cx="2092975" cy="1905943"/>
          </a:xfrm>
          <a:prstGeom prst="rect">
            <a:avLst/>
          </a:prstGeom>
        </p:spPr>
      </p:pic>
      <p:sp>
        <p:nvSpPr>
          <p:cNvPr id="10" name="Flecha: a la derecha 10">
            <a:extLst>
              <a:ext uri="{FF2B5EF4-FFF2-40B4-BE49-F238E27FC236}">
                <a16:creationId xmlns:a16="http://schemas.microsoft.com/office/drawing/2014/main" id="{54107863-32DE-4106-82F4-9420E223A29A}"/>
              </a:ext>
            </a:extLst>
          </p:cNvPr>
          <p:cNvSpPr/>
          <p:nvPr/>
        </p:nvSpPr>
        <p:spPr>
          <a:xfrm>
            <a:off x="3738435" y="3725531"/>
            <a:ext cx="725715" cy="595086"/>
          </a:xfrm>
          <a:prstGeom prst="rightArrow">
            <a:avLst/>
          </a:prstGeom>
          <a:solidFill>
            <a:srgbClr val="7E428D"/>
          </a:solidFill>
          <a:ln>
            <a:solidFill>
              <a:srgbClr val="7E4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1" name="Picture 2" descr="Resultado de imagen para simbolo mas azul png">
            <a:extLst>
              <a:ext uri="{FF2B5EF4-FFF2-40B4-BE49-F238E27FC236}">
                <a16:creationId xmlns:a16="http://schemas.microsoft.com/office/drawing/2014/main" id="{28A92CB8-6207-4D9C-A3BB-B8754669A1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2397" y="3727120"/>
            <a:ext cx="478780" cy="47878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2">
            <a:extLst>
              <a:ext uri="{FF2B5EF4-FFF2-40B4-BE49-F238E27FC236}">
                <a16:creationId xmlns:a16="http://schemas.microsoft.com/office/drawing/2014/main" id="{329AA529-B4A0-4910-B711-C6B38D80A059}"/>
              </a:ext>
            </a:extLst>
          </p:cNvPr>
          <p:cNvSpPr txBox="1"/>
          <p:nvPr/>
        </p:nvSpPr>
        <p:spPr>
          <a:xfrm>
            <a:off x="1343763" y="1113535"/>
            <a:ext cx="1736051" cy="369332"/>
          </a:xfrm>
          <a:prstGeom prst="rect">
            <a:avLst/>
          </a:prstGeom>
          <a:noFill/>
        </p:spPr>
        <p:txBody>
          <a:bodyPr wrap="square" rtlCol="0">
            <a:spAutoFit/>
          </a:bodyPr>
          <a:lstStyle/>
          <a:p>
            <a:pPr algn="ctr"/>
            <a:r>
              <a:rPr lang="es-CO" b="1" dirty="0">
                <a:solidFill>
                  <a:srgbClr val="C56FA1"/>
                </a:solidFill>
              </a:rPr>
              <a:t>Hábito de pago</a:t>
            </a:r>
          </a:p>
        </p:txBody>
      </p:sp>
      <p:sp>
        <p:nvSpPr>
          <p:cNvPr id="13" name="CuadroTexto 14">
            <a:extLst>
              <a:ext uri="{FF2B5EF4-FFF2-40B4-BE49-F238E27FC236}">
                <a16:creationId xmlns:a16="http://schemas.microsoft.com/office/drawing/2014/main" id="{A13185AE-8782-431B-A96F-47F1EF3565B0}"/>
              </a:ext>
            </a:extLst>
          </p:cNvPr>
          <p:cNvSpPr txBox="1"/>
          <p:nvPr/>
        </p:nvSpPr>
        <p:spPr>
          <a:xfrm>
            <a:off x="1343763" y="4522514"/>
            <a:ext cx="1736051" cy="369332"/>
          </a:xfrm>
          <a:prstGeom prst="rect">
            <a:avLst/>
          </a:prstGeom>
          <a:noFill/>
        </p:spPr>
        <p:txBody>
          <a:bodyPr wrap="square" rtlCol="0">
            <a:spAutoFit/>
          </a:bodyPr>
          <a:lstStyle/>
          <a:p>
            <a:pPr algn="ctr"/>
            <a:r>
              <a:rPr lang="es-CO" b="1" dirty="0">
                <a:solidFill>
                  <a:srgbClr val="C56FA1"/>
                </a:solidFill>
              </a:rPr>
              <a:t>Datos Cliente </a:t>
            </a:r>
          </a:p>
        </p:txBody>
      </p:sp>
      <p:sp>
        <p:nvSpPr>
          <p:cNvPr id="14" name="CuadroTexto 15">
            <a:extLst>
              <a:ext uri="{FF2B5EF4-FFF2-40B4-BE49-F238E27FC236}">
                <a16:creationId xmlns:a16="http://schemas.microsoft.com/office/drawing/2014/main" id="{D3C272E3-80B0-406E-97A8-CF727EB207CE}"/>
              </a:ext>
            </a:extLst>
          </p:cNvPr>
          <p:cNvSpPr txBox="1"/>
          <p:nvPr/>
        </p:nvSpPr>
        <p:spPr>
          <a:xfrm>
            <a:off x="4961500" y="2581416"/>
            <a:ext cx="2268998" cy="369332"/>
          </a:xfrm>
          <a:prstGeom prst="rect">
            <a:avLst/>
          </a:prstGeom>
          <a:noFill/>
        </p:spPr>
        <p:txBody>
          <a:bodyPr wrap="square" rtlCol="0">
            <a:spAutoFit/>
          </a:bodyPr>
          <a:lstStyle/>
          <a:p>
            <a:pPr algn="ctr"/>
            <a:r>
              <a:rPr lang="es-CO" b="1" dirty="0">
                <a:solidFill>
                  <a:srgbClr val="C56FA1"/>
                </a:solidFill>
              </a:rPr>
              <a:t>Modelo Perfilamiento </a:t>
            </a:r>
          </a:p>
        </p:txBody>
      </p:sp>
      <p:sp>
        <p:nvSpPr>
          <p:cNvPr id="15" name="CuadroTexto 16">
            <a:extLst>
              <a:ext uri="{FF2B5EF4-FFF2-40B4-BE49-F238E27FC236}">
                <a16:creationId xmlns:a16="http://schemas.microsoft.com/office/drawing/2014/main" id="{46901AFD-E9CC-4D44-A2A5-324C7B655729}"/>
              </a:ext>
            </a:extLst>
          </p:cNvPr>
          <p:cNvSpPr txBox="1"/>
          <p:nvPr/>
        </p:nvSpPr>
        <p:spPr>
          <a:xfrm>
            <a:off x="8766393" y="1863500"/>
            <a:ext cx="2847540" cy="369332"/>
          </a:xfrm>
          <a:prstGeom prst="rect">
            <a:avLst/>
          </a:prstGeom>
          <a:noFill/>
        </p:spPr>
        <p:txBody>
          <a:bodyPr wrap="square" rtlCol="0">
            <a:spAutoFit/>
          </a:bodyPr>
          <a:lstStyle/>
          <a:p>
            <a:pPr algn="ctr"/>
            <a:r>
              <a:rPr lang="es-CO" b="1" dirty="0">
                <a:solidFill>
                  <a:srgbClr val="C56FA1"/>
                </a:solidFill>
              </a:rPr>
              <a:t>Clasificación de Cliente </a:t>
            </a:r>
          </a:p>
        </p:txBody>
      </p:sp>
      <p:sp>
        <p:nvSpPr>
          <p:cNvPr id="17" name="Flecha: a la derecha 10">
            <a:extLst>
              <a:ext uri="{FF2B5EF4-FFF2-40B4-BE49-F238E27FC236}">
                <a16:creationId xmlns:a16="http://schemas.microsoft.com/office/drawing/2014/main" id="{D9AC3904-625E-45ED-8C3E-61C66ECE47EF}"/>
              </a:ext>
            </a:extLst>
          </p:cNvPr>
          <p:cNvSpPr/>
          <p:nvPr/>
        </p:nvSpPr>
        <p:spPr>
          <a:xfrm>
            <a:off x="7587497" y="3725531"/>
            <a:ext cx="725715" cy="595086"/>
          </a:xfrm>
          <a:prstGeom prst="rightArrow">
            <a:avLst/>
          </a:prstGeom>
          <a:solidFill>
            <a:srgbClr val="7E428D"/>
          </a:solidFill>
          <a:ln>
            <a:solidFill>
              <a:srgbClr val="7E4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05259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85721"/>
            <a:ext cx="10515600" cy="711200"/>
          </a:xfrm>
        </p:spPr>
        <p:txBody>
          <a:bodyPr/>
          <a:lstStyle/>
          <a:p>
            <a:r>
              <a:rPr lang="es-CO" b="1" dirty="0">
                <a:solidFill>
                  <a:srgbClr val="7E428D"/>
                </a:solidFill>
              </a:rPr>
              <a:t>WorkPlan</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16" name="Picture 15">
            <a:extLst>
              <a:ext uri="{FF2B5EF4-FFF2-40B4-BE49-F238E27FC236}">
                <a16:creationId xmlns:a16="http://schemas.microsoft.com/office/drawing/2014/main" id="{1D2CA90A-7499-4966-ABC9-B038753DB439}"/>
              </a:ext>
            </a:extLst>
          </p:cNvPr>
          <p:cNvPicPr>
            <a:picLocks noChangeAspect="1"/>
          </p:cNvPicPr>
          <p:nvPr/>
        </p:nvPicPr>
        <p:blipFill rotWithShape="1">
          <a:blip r:embed="rId2"/>
          <a:srcRect t="2946"/>
          <a:stretch/>
        </p:blipFill>
        <p:spPr>
          <a:xfrm>
            <a:off x="2601913" y="1130301"/>
            <a:ext cx="5767387" cy="860246"/>
          </a:xfrm>
          <a:prstGeom prst="rect">
            <a:avLst/>
          </a:prstGeom>
        </p:spPr>
      </p:pic>
      <p:pic>
        <p:nvPicPr>
          <p:cNvPr id="18" name="Picture 17">
            <a:extLst>
              <a:ext uri="{FF2B5EF4-FFF2-40B4-BE49-F238E27FC236}">
                <a16:creationId xmlns:a16="http://schemas.microsoft.com/office/drawing/2014/main" id="{BB4FD913-A1D7-4130-92DA-E2195D34FC3E}"/>
              </a:ext>
            </a:extLst>
          </p:cNvPr>
          <p:cNvPicPr>
            <a:picLocks noChangeAspect="1"/>
          </p:cNvPicPr>
          <p:nvPr/>
        </p:nvPicPr>
        <p:blipFill rotWithShape="1">
          <a:blip r:embed="rId3"/>
          <a:srcRect l="210" r="843"/>
          <a:stretch/>
        </p:blipFill>
        <p:spPr>
          <a:xfrm>
            <a:off x="2311400" y="2111197"/>
            <a:ext cx="6531766" cy="4590660"/>
          </a:xfrm>
          <a:prstGeom prst="rect">
            <a:avLst/>
          </a:prstGeom>
        </p:spPr>
      </p:pic>
    </p:spTree>
    <p:extLst>
      <p:ext uri="{BB962C8B-B14F-4D97-AF65-F5344CB8AC3E}">
        <p14:creationId xmlns:p14="http://schemas.microsoft.com/office/powerpoint/2010/main" val="151948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59B4D9"/>
                </a:solidFill>
              </a:rPr>
              <a:t>Data Understanding</a:t>
            </a:r>
          </a:p>
        </p:txBody>
      </p:sp>
      <p:pic>
        <p:nvPicPr>
          <p:cNvPr id="3" name="Picture 2">
            <a:extLst>
              <a:ext uri="{FF2B5EF4-FFF2-40B4-BE49-F238E27FC236}">
                <a16:creationId xmlns:a16="http://schemas.microsoft.com/office/drawing/2014/main" id="{2A089A6C-1090-4AC2-ACB3-BF07053FAD17}"/>
              </a:ext>
            </a:extLst>
          </p:cNvPr>
          <p:cNvPicPr>
            <a:picLocks noChangeAspect="1"/>
          </p:cNvPicPr>
          <p:nvPr/>
        </p:nvPicPr>
        <p:blipFill rotWithShape="1">
          <a:blip r:embed="rId2"/>
          <a:srcRect r="8416"/>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3074" name="Picture 2" descr="Machine Learning for dummies — explained in 3 mins!">
            <a:extLst>
              <a:ext uri="{FF2B5EF4-FFF2-40B4-BE49-F238E27FC236}">
                <a16:creationId xmlns:a16="http://schemas.microsoft.com/office/drawing/2014/main" id="{D5EDCA11-2C02-4379-B1B2-06445E463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84" r="16500"/>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Recolectar los datos iniciales</a:t>
            </a:r>
          </a:p>
          <a:p>
            <a:pPr marL="457200" indent="-457200">
              <a:buFont typeface="+mj-lt"/>
              <a:buAutoNum type="arabicPeriod"/>
            </a:pPr>
            <a:r>
              <a:rPr lang="es-CO" sz="2000" dirty="0"/>
              <a:t>Descripción de los datos</a:t>
            </a:r>
          </a:p>
          <a:p>
            <a:pPr marL="457200" indent="-457200">
              <a:buFont typeface="+mj-lt"/>
              <a:buAutoNum type="arabicPeriod"/>
            </a:pPr>
            <a:r>
              <a:rPr lang="es-CO" sz="2000" dirty="0"/>
              <a:t>Exploración de los datos</a:t>
            </a:r>
          </a:p>
        </p:txBody>
      </p:sp>
    </p:spTree>
    <p:extLst>
      <p:ext uri="{BB962C8B-B14F-4D97-AF65-F5344CB8AC3E}">
        <p14:creationId xmlns:p14="http://schemas.microsoft.com/office/powerpoint/2010/main" val="341419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74626"/>
            <a:ext cx="10515600" cy="711200"/>
          </a:xfrm>
        </p:spPr>
        <p:txBody>
          <a:bodyPr/>
          <a:lstStyle/>
          <a:p>
            <a:r>
              <a:rPr lang="es-CO" b="1" dirty="0">
                <a:solidFill>
                  <a:srgbClr val="59B4D9"/>
                </a:solidFill>
              </a:rPr>
              <a:t>Flujo de datos</a:t>
            </a:r>
            <a:endParaRPr lang="en-GB" dirty="0">
              <a:solidFill>
                <a:srgbClr val="C56FA1"/>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3" name="Imagen 2">
            <a:extLst>
              <a:ext uri="{FF2B5EF4-FFF2-40B4-BE49-F238E27FC236}">
                <a16:creationId xmlns:a16="http://schemas.microsoft.com/office/drawing/2014/main" id="{C2FD4D29-377A-420D-9EFF-EAE41E6EE10E}"/>
              </a:ext>
            </a:extLst>
          </p:cNvPr>
          <p:cNvPicPr>
            <a:picLocks noChangeAspect="1"/>
          </p:cNvPicPr>
          <p:nvPr/>
        </p:nvPicPr>
        <p:blipFill rotWithShape="1">
          <a:blip r:embed="rId2"/>
          <a:srcRect l="4615" t="2093" r="6283" b="2110"/>
          <a:stretch/>
        </p:blipFill>
        <p:spPr>
          <a:xfrm>
            <a:off x="5200960" y="1447806"/>
            <a:ext cx="6375400" cy="4508492"/>
          </a:xfrm>
          <a:prstGeom prst="rect">
            <a:avLst/>
          </a:prstGeom>
          <a:ln>
            <a:noFill/>
          </a:ln>
          <a:effectLst>
            <a:outerShdw blurRad="190500" algn="tl" rotWithShape="0">
              <a:srgbClr val="000000">
                <a:alpha val="70000"/>
              </a:srgbClr>
            </a:outerShdw>
          </a:effectLst>
        </p:spPr>
      </p:pic>
      <p:sp>
        <p:nvSpPr>
          <p:cNvPr id="8" name="CuadroTexto 7">
            <a:extLst>
              <a:ext uri="{FF2B5EF4-FFF2-40B4-BE49-F238E27FC236}">
                <a16:creationId xmlns:a16="http://schemas.microsoft.com/office/drawing/2014/main" id="{15C227DD-5E7A-43F6-8DDB-051C3CBA7765}"/>
              </a:ext>
            </a:extLst>
          </p:cNvPr>
          <p:cNvSpPr txBox="1"/>
          <p:nvPr/>
        </p:nvSpPr>
        <p:spPr>
          <a:xfrm>
            <a:off x="838200" y="1444428"/>
            <a:ext cx="4127500" cy="4801314"/>
          </a:xfrm>
          <a:prstGeom prst="rect">
            <a:avLst/>
          </a:prstGeom>
          <a:noFill/>
        </p:spPr>
        <p:txBody>
          <a:bodyPr wrap="square" rtlCol="0">
            <a:spAutoFit/>
          </a:bodyPr>
          <a:lstStyle/>
          <a:p>
            <a:pPr marL="285750" indent="-285750">
              <a:buFont typeface="Arial" panose="020B0604020202020204" pitchFamily="34" charset="0"/>
              <a:buChar char="•"/>
            </a:pPr>
            <a:r>
              <a:rPr lang="es-CO" b="1" dirty="0"/>
              <a:t>Facturadores: </a:t>
            </a:r>
            <a:br>
              <a:rPr lang="es-CO" b="1" dirty="0"/>
            </a:br>
            <a:r>
              <a:rPr lang="es-CO" dirty="0"/>
              <a:t>Se extrae la información principal de las cuentas por pagar de cada cliente.</a:t>
            </a:r>
          </a:p>
          <a:p>
            <a:endParaRPr lang="es-CO" dirty="0"/>
          </a:p>
          <a:p>
            <a:pPr marL="285750" indent="-285750">
              <a:buFont typeface="Arial" panose="020B0604020202020204" pitchFamily="34" charset="0"/>
              <a:buChar char="•"/>
            </a:pPr>
            <a:r>
              <a:rPr lang="es-CO" b="1" dirty="0"/>
              <a:t>CRM: </a:t>
            </a:r>
            <a:br>
              <a:rPr lang="es-CO" b="1" dirty="0"/>
            </a:br>
            <a:r>
              <a:rPr lang="es-CO" dirty="0"/>
              <a:t>Información básica del cliente, sociodemográfica etc.</a:t>
            </a:r>
          </a:p>
          <a:p>
            <a:endParaRPr lang="es-CO" dirty="0"/>
          </a:p>
          <a:p>
            <a:pPr marL="285750" indent="-285750">
              <a:buFont typeface="Arial" panose="020B0604020202020204" pitchFamily="34" charset="0"/>
              <a:buChar char="•"/>
            </a:pPr>
            <a:r>
              <a:rPr lang="en-US" b="1" dirty="0"/>
              <a:t>Analytics &amp; Reporting </a:t>
            </a:r>
            <a:r>
              <a:rPr lang="es-CO" b="1" dirty="0"/>
              <a:t>L: </a:t>
            </a:r>
            <a:br>
              <a:rPr lang="es-CO" b="1" dirty="0"/>
            </a:br>
            <a:r>
              <a:rPr lang="es-CO" dirty="0"/>
              <a:t>Información sobre el perfil digital, genero y rango de edad.</a:t>
            </a:r>
          </a:p>
          <a:p>
            <a:endParaRPr lang="es-CO" dirty="0"/>
          </a:p>
          <a:p>
            <a:pPr marL="285750" indent="-285750">
              <a:buFont typeface="Arial" panose="020B0604020202020204" pitchFamily="34" charset="0"/>
              <a:buChar char="•"/>
            </a:pPr>
            <a:r>
              <a:rPr lang="es-CO" b="1" dirty="0"/>
              <a:t>SOX: </a:t>
            </a:r>
            <a:br>
              <a:rPr lang="es-CO" b="1" dirty="0"/>
            </a:br>
            <a:r>
              <a:rPr lang="es-CO" dirty="0"/>
              <a:t>Se recopila toda la información y se procesa de tal manera que se tiene la información necesaria y en el formato indicado.</a:t>
            </a:r>
          </a:p>
        </p:txBody>
      </p:sp>
    </p:spTree>
    <p:extLst>
      <p:ext uri="{BB962C8B-B14F-4D97-AF65-F5344CB8AC3E}">
        <p14:creationId xmlns:p14="http://schemas.microsoft.com/office/powerpoint/2010/main" val="290774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35924"/>
            <a:ext cx="10515600" cy="711200"/>
          </a:xfrm>
        </p:spPr>
        <p:txBody>
          <a:bodyPr/>
          <a:lstStyle/>
          <a:p>
            <a:r>
              <a:rPr lang="es-CO" b="1" dirty="0">
                <a:solidFill>
                  <a:srgbClr val="59B4D9"/>
                </a:solidFill>
              </a:rPr>
              <a:t>Dataset</a:t>
            </a:r>
            <a:endParaRPr lang="en-GB" b="1" dirty="0">
              <a:solidFill>
                <a:srgbClr val="59B4D9"/>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graphicFrame>
        <p:nvGraphicFramePr>
          <p:cNvPr id="3" name="Table 2">
            <a:extLst>
              <a:ext uri="{FF2B5EF4-FFF2-40B4-BE49-F238E27FC236}">
                <a16:creationId xmlns:a16="http://schemas.microsoft.com/office/drawing/2014/main" id="{F67BC235-DDB9-4C3E-A9A0-A8A880427D0A}"/>
              </a:ext>
            </a:extLst>
          </p:cNvPr>
          <p:cNvGraphicFramePr>
            <a:graphicFrameLocks noGrp="1"/>
          </p:cNvGraphicFramePr>
          <p:nvPr>
            <p:extLst>
              <p:ext uri="{D42A27DB-BD31-4B8C-83A1-F6EECF244321}">
                <p14:modId xmlns:p14="http://schemas.microsoft.com/office/powerpoint/2010/main" val="2988412339"/>
              </p:ext>
            </p:extLst>
          </p:nvPr>
        </p:nvGraphicFramePr>
        <p:xfrm>
          <a:off x="1003302" y="3126947"/>
          <a:ext cx="10350498" cy="2317749"/>
        </p:xfrm>
        <a:graphic>
          <a:graphicData uri="http://schemas.openxmlformats.org/drawingml/2006/table">
            <a:tbl>
              <a:tblPr firstRow="1" firstCol="1" bandRow="1">
                <a:tableStyleId>{5C22544A-7EE6-4342-B048-85BDC9FD1C3A}</a:tableStyleId>
              </a:tblPr>
              <a:tblGrid>
                <a:gridCol w="2442006">
                  <a:extLst>
                    <a:ext uri="{9D8B030D-6E8A-4147-A177-3AD203B41FA5}">
                      <a16:colId xmlns:a16="http://schemas.microsoft.com/office/drawing/2014/main" val="4034799095"/>
                    </a:ext>
                  </a:extLst>
                </a:gridCol>
                <a:gridCol w="6326793">
                  <a:extLst>
                    <a:ext uri="{9D8B030D-6E8A-4147-A177-3AD203B41FA5}">
                      <a16:colId xmlns:a16="http://schemas.microsoft.com/office/drawing/2014/main" val="1228071283"/>
                    </a:ext>
                  </a:extLst>
                </a:gridCol>
                <a:gridCol w="1581699">
                  <a:extLst>
                    <a:ext uri="{9D8B030D-6E8A-4147-A177-3AD203B41FA5}">
                      <a16:colId xmlns:a16="http://schemas.microsoft.com/office/drawing/2014/main" val="3051393866"/>
                    </a:ext>
                  </a:extLst>
                </a:gridCol>
              </a:tblGrid>
              <a:tr h="339271">
                <a:tc>
                  <a:txBody>
                    <a:bodyPr/>
                    <a:lstStyle/>
                    <a:p>
                      <a:pPr marL="0" marR="0" algn="ctr">
                        <a:lnSpc>
                          <a:spcPct val="107000"/>
                        </a:lnSpc>
                        <a:spcBef>
                          <a:spcPts val="0"/>
                        </a:spcBef>
                        <a:spcAft>
                          <a:spcPts val="0"/>
                        </a:spcAft>
                      </a:pPr>
                      <a:r>
                        <a:rPr lang="es-CO" sz="1800" dirty="0">
                          <a:effectLst/>
                        </a:rPr>
                        <a:t>Dataset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Descripción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Relevancia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extLst>
                  <a:ext uri="{0D108BD9-81ED-4DB2-BD59-A6C34878D82A}">
                    <a16:rowId xmlns:a16="http://schemas.microsoft.com/office/drawing/2014/main" val="2661293358"/>
                  </a:ext>
                </a:extLst>
              </a:tr>
              <a:tr h="339271">
                <a:tc>
                  <a:txBody>
                    <a:bodyPr/>
                    <a:lstStyle/>
                    <a:p>
                      <a:pPr marL="0" marR="0">
                        <a:lnSpc>
                          <a:spcPct val="107000"/>
                        </a:lnSpc>
                        <a:spcBef>
                          <a:spcPts val="0"/>
                        </a:spcBef>
                        <a:spcAft>
                          <a:spcPts val="0"/>
                        </a:spcAft>
                      </a:pPr>
                      <a:r>
                        <a:rPr lang="es-CO" sz="1800" dirty="0" err="1">
                          <a:effectLst/>
                        </a:rPr>
                        <a:t>Vector_pago_fijo</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los facturadores y cálculo del vector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1656144174"/>
                  </a:ext>
                </a:extLst>
              </a:tr>
              <a:tr h="339271">
                <a:tc>
                  <a:txBody>
                    <a:bodyPr/>
                    <a:lstStyle/>
                    <a:p>
                      <a:pPr marL="0" marR="0">
                        <a:lnSpc>
                          <a:spcPct val="107000"/>
                        </a:lnSpc>
                        <a:spcBef>
                          <a:spcPts val="0"/>
                        </a:spcBef>
                        <a:spcAft>
                          <a:spcPts val="0"/>
                        </a:spcAft>
                      </a:pPr>
                      <a:r>
                        <a:rPr lang="es-CO" sz="1800" dirty="0" err="1">
                          <a:effectLst/>
                        </a:rPr>
                        <a:t>Ctrl_cuencobr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todos los facturados de los últimos 12 meses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8029427"/>
                  </a:ext>
                </a:extLst>
              </a:tr>
              <a:tr h="339271">
                <a:tc>
                  <a:txBody>
                    <a:bodyPr/>
                    <a:lstStyle/>
                    <a:p>
                      <a:pPr marL="0" marR="0">
                        <a:lnSpc>
                          <a:spcPct val="107000"/>
                        </a:lnSpc>
                        <a:spcBef>
                          <a:spcPts val="0"/>
                        </a:spcBef>
                        <a:spcAft>
                          <a:spcPts val="0"/>
                        </a:spcAft>
                      </a:pPr>
                      <a:r>
                        <a:rPr lang="es-CO" sz="1800" dirty="0" err="1">
                          <a:effectLst/>
                        </a:rPr>
                        <a:t>Tbl_reconocer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del género y rango de edad</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Media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3506494812"/>
                  </a:ext>
                </a:extLst>
              </a:tr>
              <a:tr h="339271">
                <a:tc>
                  <a:txBody>
                    <a:bodyPr/>
                    <a:lstStyle/>
                    <a:p>
                      <a:pPr marL="0" marR="0">
                        <a:lnSpc>
                          <a:spcPct val="107000"/>
                        </a:lnSpc>
                        <a:spcBef>
                          <a:spcPts val="0"/>
                        </a:spcBef>
                        <a:spcAft>
                          <a:spcPts val="0"/>
                        </a:spcAft>
                      </a:pPr>
                      <a:r>
                        <a:rPr lang="es-CO" sz="1800" dirty="0" err="1">
                          <a:effectLst/>
                        </a:rPr>
                        <a:t>Stg_quejas_siebel</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 quejas de los últimos 6 meses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690759"/>
                  </a:ext>
                </a:extLst>
              </a:tr>
              <a:tr h="339271">
                <a:tc>
                  <a:txBody>
                    <a:bodyPr/>
                    <a:lstStyle/>
                    <a:p>
                      <a:pPr marL="0" marR="0">
                        <a:lnSpc>
                          <a:spcPct val="107000"/>
                        </a:lnSpc>
                        <a:spcBef>
                          <a:spcPts val="0"/>
                        </a:spcBef>
                        <a:spcAft>
                          <a:spcPts val="0"/>
                        </a:spcAft>
                      </a:pPr>
                      <a:r>
                        <a:rPr lang="es-CO" sz="1800" dirty="0" err="1">
                          <a:effectLst/>
                        </a:rPr>
                        <a:t>Tbl_gestion_cartera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Gestión de los clientes según su cartera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Baja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946576309"/>
                  </a:ext>
                </a:extLst>
              </a:tr>
              <a:tr h="282123">
                <a:tc>
                  <a:txBody>
                    <a:bodyPr/>
                    <a:lstStyle/>
                    <a:p>
                      <a:pPr marL="0" marR="0">
                        <a:lnSpc>
                          <a:spcPct val="107000"/>
                        </a:lnSpc>
                        <a:spcBef>
                          <a:spcPts val="0"/>
                        </a:spcBef>
                        <a:spcAft>
                          <a:spcPts val="0"/>
                        </a:spcAft>
                      </a:pPr>
                      <a:r>
                        <a:rPr lang="es-CO" sz="1800" dirty="0" err="1">
                          <a:effectLst/>
                        </a:rPr>
                        <a:t>Tbl_asignaciones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Asignación de los clientes según la cartera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Baja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7430901"/>
                  </a:ext>
                </a:extLst>
              </a:tr>
            </a:tbl>
          </a:graphicData>
        </a:graphic>
      </p:graphicFrame>
      <p:pic>
        <p:nvPicPr>
          <p:cNvPr id="4098" name="Picture 2" descr="Baidu Research Open-Access Dataset - Introduction">
            <a:extLst>
              <a:ext uri="{FF2B5EF4-FFF2-40B4-BE49-F238E27FC236}">
                <a16:creationId xmlns:a16="http://schemas.microsoft.com/office/drawing/2014/main" id="{0A0C98DA-508F-45BD-A5BC-61F07433A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53" y="1244194"/>
            <a:ext cx="2254170" cy="1648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40C5AC-EB81-4F07-B507-48145E282048}"/>
              </a:ext>
            </a:extLst>
          </p:cNvPr>
          <p:cNvSpPr txBox="1"/>
          <p:nvPr/>
        </p:nvSpPr>
        <p:spPr>
          <a:xfrm>
            <a:off x="2956123" y="1721105"/>
            <a:ext cx="7086363" cy="369332"/>
          </a:xfrm>
          <a:prstGeom prst="rect">
            <a:avLst/>
          </a:prstGeom>
          <a:noFill/>
        </p:spPr>
        <p:txBody>
          <a:bodyPr wrap="none" rtlCol="0">
            <a:spAutoFit/>
          </a:bodyPr>
          <a:lstStyle/>
          <a:p>
            <a:r>
              <a:rPr lang="es-CO" dirty="0"/>
              <a:t>Los Data Set que fueron evaluados para este proyecto integrador fueron:</a:t>
            </a:r>
            <a:endParaRPr lang="en-GB" dirty="0"/>
          </a:p>
        </p:txBody>
      </p:sp>
    </p:spTree>
    <p:extLst>
      <p:ext uri="{BB962C8B-B14F-4D97-AF65-F5344CB8AC3E}">
        <p14:creationId xmlns:p14="http://schemas.microsoft.com/office/powerpoint/2010/main" val="364812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74626"/>
            <a:ext cx="10515600" cy="711200"/>
          </a:xfrm>
        </p:spPr>
        <p:txBody>
          <a:bodyPr/>
          <a:lstStyle/>
          <a:p>
            <a:r>
              <a:rPr lang="es-CO" b="1" dirty="0">
                <a:solidFill>
                  <a:srgbClr val="59B4D9"/>
                </a:solidFill>
              </a:rPr>
              <a:t>Selección de los datos </a:t>
            </a:r>
            <a:endParaRPr lang="en-GB" b="1" dirty="0">
              <a:solidFill>
                <a:srgbClr val="59B4D9"/>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9" name="TextBox 21">
            <a:extLst>
              <a:ext uri="{FF2B5EF4-FFF2-40B4-BE49-F238E27FC236}">
                <a16:creationId xmlns:a16="http://schemas.microsoft.com/office/drawing/2014/main" id="{3B1FE32B-77E5-448C-968B-93C7B43B4341}"/>
              </a:ext>
            </a:extLst>
          </p:cNvPr>
          <p:cNvSpPr txBox="1"/>
          <p:nvPr/>
        </p:nvSpPr>
        <p:spPr>
          <a:xfrm>
            <a:off x="265140" y="1430688"/>
            <a:ext cx="2214481"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100" dirty="0"/>
          </a:p>
        </p:txBody>
      </p:sp>
      <p:sp>
        <p:nvSpPr>
          <p:cNvPr id="12" name="TextBox 21">
            <a:extLst>
              <a:ext uri="{FF2B5EF4-FFF2-40B4-BE49-F238E27FC236}">
                <a16:creationId xmlns:a16="http://schemas.microsoft.com/office/drawing/2014/main" id="{9F92B57F-1548-4DDD-9511-C82078D4650E}"/>
              </a:ext>
            </a:extLst>
          </p:cNvPr>
          <p:cNvSpPr txBox="1"/>
          <p:nvPr/>
        </p:nvSpPr>
        <p:spPr>
          <a:xfrm>
            <a:off x="8973666" y="1430688"/>
            <a:ext cx="2214481"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100" dirty="0"/>
          </a:p>
        </p:txBody>
      </p:sp>
      <p:sp>
        <p:nvSpPr>
          <p:cNvPr id="15" name="TextBox 21">
            <a:extLst>
              <a:ext uri="{FF2B5EF4-FFF2-40B4-BE49-F238E27FC236}">
                <a16:creationId xmlns:a16="http://schemas.microsoft.com/office/drawing/2014/main" id="{0CB6D8B9-BC92-492E-8F34-90F078D9F0BC}"/>
              </a:ext>
            </a:extLst>
          </p:cNvPr>
          <p:cNvSpPr txBox="1"/>
          <p:nvPr/>
        </p:nvSpPr>
        <p:spPr>
          <a:xfrm>
            <a:off x="4283911" y="1433211"/>
            <a:ext cx="2370336"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600" dirty="0"/>
          </a:p>
        </p:txBody>
      </p:sp>
      <p:graphicFrame>
        <p:nvGraphicFramePr>
          <p:cNvPr id="4" name="Table 6">
            <a:extLst>
              <a:ext uri="{FF2B5EF4-FFF2-40B4-BE49-F238E27FC236}">
                <a16:creationId xmlns:a16="http://schemas.microsoft.com/office/drawing/2014/main" id="{C8C1FD61-6CDE-45B9-A572-6B59171943D9}"/>
              </a:ext>
            </a:extLst>
          </p:cNvPr>
          <p:cNvGraphicFramePr>
            <a:graphicFrameLocks noGrp="1"/>
          </p:cNvGraphicFramePr>
          <p:nvPr>
            <p:extLst>
              <p:ext uri="{D42A27DB-BD31-4B8C-83A1-F6EECF244321}">
                <p14:modId xmlns:p14="http://schemas.microsoft.com/office/powerpoint/2010/main" val="3462262198"/>
              </p:ext>
            </p:extLst>
          </p:nvPr>
        </p:nvGraphicFramePr>
        <p:xfrm>
          <a:off x="1690687" y="1430688"/>
          <a:ext cx="8810625" cy="5025557"/>
        </p:xfrm>
        <a:graphic>
          <a:graphicData uri="http://schemas.openxmlformats.org/drawingml/2006/table">
            <a:tbl>
              <a:tblPr firstRow="1" bandRow="1">
                <a:tableStyleId>{74C1A8A3-306A-4EB7-A6B1-4F7E0EB9C5D6}</a:tableStyleId>
              </a:tblPr>
              <a:tblGrid>
                <a:gridCol w="2936875">
                  <a:extLst>
                    <a:ext uri="{9D8B030D-6E8A-4147-A177-3AD203B41FA5}">
                      <a16:colId xmlns:a16="http://schemas.microsoft.com/office/drawing/2014/main" val="1853140137"/>
                    </a:ext>
                  </a:extLst>
                </a:gridCol>
                <a:gridCol w="2936875">
                  <a:extLst>
                    <a:ext uri="{9D8B030D-6E8A-4147-A177-3AD203B41FA5}">
                      <a16:colId xmlns:a16="http://schemas.microsoft.com/office/drawing/2014/main" val="1958083720"/>
                    </a:ext>
                  </a:extLst>
                </a:gridCol>
                <a:gridCol w="2936875">
                  <a:extLst>
                    <a:ext uri="{9D8B030D-6E8A-4147-A177-3AD203B41FA5}">
                      <a16:colId xmlns:a16="http://schemas.microsoft.com/office/drawing/2014/main" val="523403429"/>
                    </a:ext>
                  </a:extLst>
                </a:gridCol>
              </a:tblGrid>
              <a:tr h="4338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t>Facturadores</a:t>
                      </a:r>
                      <a:endParaRPr lang="es-CO" sz="10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t>Analytics &amp; Reportin_L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t>CRM</a:t>
                      </a:r>
                      <a:endParaRPr lang="es-CO" sz="1050" dirty="0"/>
                    </a:p>
                  </a:txBody>
                  <a:tcPr/>
                </a:tc>
                <a:extLst>
                  <a:ext uri="{0D108BD9-81ED-4DB2-BD59-A6C34878D82A}">
                    <a16:rowId xmlns:a16="http://schemas.microsoft.com/office/drawing/2014/main" val="151273544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05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8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050" dirty="0"/>
                    </a:p>
                  </a:txBody>
                  <a:tcPr>
                    <a:noFill/>
                  </a:tcPr>
                </a:tc>
                <a:extLst>
                  <a:ext uri="{0D108BD9-81ED-4DB2-BD59-A6C34878D82A}">
                    <a16:rowId xmlns:a16="http://schemas.microsoft.com/office/drawing/2014/main" val="834476640"/>
                  </a:ext>
                </a:extLst>
              </a:tr>
              <a:tr h="1005414">
                <a:tc>
                  <a:txBody>
                    <a:bodyPr/>
                    <a:lstStyle/>
                    <a:p>
                      <a:endParaRPr lang="es-CO"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415507332"/>
                  </a:ext>
                </a:extLst>
              </a:tr>
              <a:tr h="3037192">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Contrato</a:t>
                      </a:r>
                    </a:p>
                    <a:p>
                      <a:pPr marL="285750" indent="-285750">
                        <a:buFont typeface="Arial" panose="020B0604020202020204" pitchFamily="34" charset="0"/>
                        <a:buChar char="•"/>
                      </a:pPr>
                      <a:r>
                        <a:rPr lang="es-CO" dirty="0"/>
                        <a:t>Saldo Pendiente</a:t>
                      </a:r>
                    </a:p>
                    <a:p>
                      <a:pPr marL="285750" indent="-285750">
                        <a:buFont typeface="Arial" panose="020B0604020202020204" pitchFamily="34" charset="0"/>
                        <a:buChar char="•"/>
                      </a:pPr>
                      <a:r>
                        <a:rPr lang="es-CO" dirty="0"/>
                        <a:t>Ciclo</a:t>
                      </a:r>
                    </a:p>
                    <a:p>
                      <a:pPr marL="285750" indent="-285750">
                        <a:buFont typeface="Arial" panose="020B0604020202020204" pitchFamily="34" charset="0"/>
                        <a:buChar char="•"/>
                      </a:pPr>
                      <a:r>
                        <a:rPr lang="es-CO" dirty="0"/>
                        <a:t>Vector de pagos</a:t>
                      </a:r>
                    </a:p>
                    <a:p>
                      <a:pPr marL="285750" indent="-285750">
                        <a:buFont typeface="Arial" panose="020B0604020202020204" pitchFamily="34" charset="0"/>
                        <a:buChar char="•"/>
                      </a:pPr>
                      <a:r>
                        <a:rPr lang="es-CO" dirty="0"/>
                        <a:t>Banco</a:t>
                      </a:r>
                    </a:p>
                    <a:p>
                      <a:pPr marL="285750" indent="-285750">
                        <a:buFont typeface="Arial" panose="020B0604020202020204" pitchFamily="34" charset="0"/>
                        <a:buChar char="•"/>
                      </a:pPr>
                      <a:r>
                        <a:rPr lang="es-CO" dirty="0"/>
                        <a:t>Dia de Pago</a:t>
                      </a:r>
                    </a:p>
                    <a:p>
                      <a:pPr marL="285750" indent="-285750">
                        <a:buFont typeface="Arial" panose="020B0604020202020204" pitchFamily="34" charset="0"/>
                        <a:buChar char="•"/>
                      </a:pPr>
                      <a:r>
                        <a:rPr lang="es-CO" dirty="0"/>
                        <a:t>Valor Facturado</a:t>
                      </a:r>
                      <a:endParaRPr lang="en-GB" dirty="0"/>
                    </a:p>
                  </a:txBody>
                  <a:tcPr/>
                </a:tc>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Perfil digital</a:t>
                      </a:r>
                    </a:p>
                    <a:p>
                      <a:pPr marL="285750" indent="-285750">
                        <a:buFont typeface="Arial" panose="020B0604020202020204" pitchFamily="34" charset="0"/>
                        <a:buChar char="•"/>
                      </a:pPr>
                      <a:r>
                        <a:rPr lang="es-CO" dirty="0"/>
                        <a:t>Genero</a:t>
                      </a:r>
                    </a:p>
                    <a:p>
                      <a:pPr marL="285750" indent="-285750">
                        <a:buFont typeface="Arial" panose="020B0604020202020204" pitchFamily="34" charset="0"/>
                        <a:buChar char="•"/>
                      </a:pPr>
                      <a:r>
                        <a:rPr lang="es-CO" dirty="0"/>
                        <a:t>Rango de edad</a:t>
                      </a:r>
                    </a:p>
                    <a:p>
                      <a:endParaRPr lang="en-GB" dirty="0"/>
                    </a:p>
                  </a:txBody>
                  <a:tcPr/>
                </a:tc>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Servicios</a:t>
                      </a:r>
                    </a:p>
                    <a:p>
                      <a:pPr marL="285750" indent="-285750">
                        <a:buFont typeface="Arial" panose="020B0604020202020204" pitchFamily="34" charset="0"/>
                        <a:buChar char="•"/>
                      </a:pPr>
                      <a:r>
                        <a:rPr lang="es-CO" dirty="0"/>
                        <a:t>Fecha Instalación</a:t>
                      </a:r>
                    </a:p>
                    <a:p>
                      <a:pPr marL="285750" indent="-285750">
                        <a:buFont typeface="Arial" panose="020B0604020202020204" pitchFamily="34" charset="0"/>
                        <a:buChar char="•"/>
                      </a:pPr>
                      <a:r>
                        <a:rPr lang="es-CO" dirty="0"/>
                        <a:t>Categoría</a:t>
                      </a:r>
                    </a:p>
                    <a:p>
                      <a:pPr marL="285750" indent="-285750">
                        <a:buFont typeface="Arial" panose="020B0604020202020204" pitchFamily="34" charset="0"/>
                        <a:buChar char="•"/>
                      </a:pPr>
                      <a:r>
                        <a:rPr lang="es-CO" dirty="0"/>
                        <a:t>Estrato</a:t>
                      </a:r>
                    </a:p>
                    <a:p>
                      <a:pPr marL="285750" indent="-285750">
                        <a:buFont typeface="Arial" panose="020B0604020202020204" pitchFamily="34" charset="0"/>
                        <a:buChar char="•"/>
                      </a:pPr>
                      <a:r>
                        <a:rPr lang="es-CO" dirty="0"/>
                        <a:t>Departamento</a:t>
                      </a:r>
                    </a:p>
                    <a:p>
                      <a:pPr marL="285750" indent="-285750">
                        <a:buFont typeface="Arial" panose="020B0604020202020204" pitchFamily="34" charset="0"/>
                        <a:buChar char="•"/>
                      </a:pPr>
                      <a:r>
                        <a:rPr lang="es-CO" dirty="0"/>
                        <a:t>Localidad</a:t>
                      </a:r>
                    </a:p>
                    <a:p>
                      <a:pPr marL="285750" indent="-285750">
                        <a:buFont typeface="Arial" panose="020B0604020202020204" pitchFamily="34" charset="0"/>
                        <a:buChar char="•"/>
                      </a:pPr>
                      <a:r>
                        <a:rPr lang="es-CO" dirty="0"/>
                        <a:t>Segmentación</a:t>
                      </a:r>
                    </a:p>
                    <a:p>
                      <a:pPr marL="285750" indent="-285750">
                        <a:buFont typeface="Arial" panose="020B0604020202020204" pitchFamily="34" charset="0"/>
                        <a:buChar char="•"/>
                      </a:pPr>
                      <a:r>
                        <a:rPr lang="es-CO" dirty="0"/>
                        <a:t>Regional</a:t>
                      </a:r>
                    </a:p>
                    <a:p>
                      <a:pPr marL="285750" indent="-285750">
                        <a:buFont typeface="Arial" panose="020B0604020202020204" pitchFamily="34" charset="0"/>
                        <a:buChar char="•"/>
                      </a:pPr>
                      <a:r>
                        <a:rPr lang="es-CO" dirty="0"/>
                        <a:t>Quejas</a:t>
                      </a:r>
                      <a:endParaRPr lang="en-GB" dirty="0"/>
                    </a:p>
                  </a:txBody>
                  <a:tcPr/>
                </a:tc>
                <a:extLst>
                  <a:ext uri="{0D108BD9-81ED-4DB2-BD59-A6C34878D82A}">
                    <a16:rowId xmlns:a16="http://schemas.microsoft.com/office/drawing/2014/main" val="298067962"/>
                  </a:ext>
                </a:extLst>
              </a:tr>
            </a:tbl>
          </a:graphicData>
        </a:graphic>
      </p:graphicFrame>
      <p:pic>
        <p:nvPicPr>
          <p:cNvPr id="18" name="Graphic 32" descr="Database">
            <a:extLst>
              <a:ext uri="{FF2B5EF4-FFF2-40B4-BE49-F238E27FC236}">
                <a16:creationId xmlns:a16="http://schemas.microsoft.com/office/drawing/2014/main" id="{EB9917F4-C48D-418A-8928-EFCD81E361F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6932" y="1948381"/>
            <a:ext cx="952500" cy="914400"/>
          </a:xfrm>
          <a:prstGeom prst="rect">
            <a:avLst/>
          </a:prstGeom>
        </p:spPr>
      </p:pic>
      <p:pic>
        <p:nvPicPr>
          <p:cNvPr id="8" name="Picture 34" descr="Logo Oracle PNG transparente - StickPNG">
            <a:extLst>
              <a:ext uri="{FF2B5EF4-FFF2-40B4-BE49-F238E27FC236}">
                <a16:creationId xmlns:a16="http://schemas.microsoft.com/office/drawing/2014/main" id="{3CBA54A7-7042-441C-B966-67CB66F0D8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060" b="43061"/>
          <a:stretch/>
        </p:blipFill>
        <p:spPr bwMode="auto">
          <a:xfrm>
            <a:off x="2529001" y="2900074"/>
            <a:ext cx="1068362" cy="145318"/>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4" descr="Database">
            <a:extLst>
              <a:ext uri="{FF2B5EF4-FFF2-40B4-BE49-F238E27FC236}">
                <a16:creationId xmlns:a16="http://schemas.microsoft.com/office/drawing/2014/main" id="{60DDF1F2-4465-44DA-ACCE-C6270E4FA32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2331" y="1860577"/>
            <a:ext cx="901700" cy="914400"/>
          </a:xfrm>
          <a:prstGeom prst="rect">
            <a:avLst/>
          </a:prstGeom>
        </p:spPr>
      </p:pic>
      <p:pic>
        <p:nvPicPr>
          <p:cNvPr id="16" name="Picture 43" descr="Ultimate DevOps Tool Chest | Sql server, Microsoft sql server, Sql">
            <a:extLst>
              <a:ext uri="{FF2B5EF4-FFF2-40B4-BE49-F238E27FC236}">
                <a16:creationId xmlns:a16="http://schemas.microsoft.com/office/drawing/2014/main" id="{CA16EF3D-A960-476F-9580-EEA446EDA2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3" t="32511" r="5248" b="34979"/>
          <a:stretch/>
        </p:blipFill>
        <p:spPr bwMode="auto">
          <a:xfrm>
            <a:off x="5272342" y="2758541"/>
            <a:ext cx="1503747" cy="40489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32" descr="Database">
            <a:extLst>
              <a:ext uri="{FF2B5EF4-FFF2-40B4-BE49-F238E27FC236}">
                <a16:creationId xmlns:a16="http://schemas.microsoft.com/office/drawing/2014/main" id="{D50BEA1B-F282-4A41-B9C5-03C83BCDB91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6931" y="1871289"/>
            <a:ext cx="952500" cy="914400"/>
          </a:xfrm>
          <a:prstGeom prst="rect">
            <a:avLst/>
          </a:prstGeom>
        </p:spPr>
      </p:pic>
      <p:pic>
        <p:nvPicPr>
          <p:cNvPr id="11" name="Picture 34" descr="Logo Oracle PNG transparente - StickPNG">
            <a:extLst>
              <a:ext uri="{FF2B5EF4-FFF2-40B4-BE49-F238E27FC236}">
                <a16:creationId xmlns:a16="http://schemas.microsoft.com/office/drawing/2014/main" id="{E9974278-07FD-4072-8B37-2ED8B78D2B9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3060" b="43061"/>
          <a:stretch/>
        </p:blipFill>
        <p:spPr bwMode="auto">
          <a:xfrm>
            <a:off x="8509000" y="2845597"/>
            <a:ext cx="1068362" cy="14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0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7679E0E-CB59-46D9-A98F-06774BF5B182}"/>
              </a:ext>
            </a:extLst>
          </p:cNvPr>
          <p:cNvSpPr>
            <a:spLocks noGrp="1"/>
          </p:cNvSpPr>
          <p:nvPr>
            <p:ph type="title"/>
          </p:nvPr>
        </p:nvSpPr>
        <p:spPr>
          <a:xfrm>
            <a:off x="838200" y="135924"/>
            <a:ext cx="10515600" cy="711200"/>
          </a:xfrm>
        </p:spPr>
        <p:txBody>
          <a:bodyPr/>
          <a:lstStyle/>
          <a:p>
            <a:r>
              <a:rPr lang="es-CO" b="1" dirty="0">
                <a:solidFill>
                  <a:srgbClr val="59B4D9"/>
                </a:solidFill>
              </a:rPr>
              <a:t>Diseño Datalake</a:t>
            </a:r>
            <a:endParaRPr lang="en-GB" b="1" dirty="0">
              <a:solidFill>
                <a:srgbClr val="59B4D9"/>
              </a:solidFill>
            </a:endParaRPr>
          </a:p>
        </p:txBody>
      </p:sp>
      <p:cxnSp>
        <p:nvCxnSpPr>
          <p:cNvPr id="11" name="Straight Connector 10">
            <a:extLst>
              <a:ext uri="{FF2B5EF4-FFF2-40B4-BE49-F238E27FC236}">
                <a16:creationId xmlns:a16="http://schemas.microsoft.com/office/drawing/2014/main" id="{4E6ED1F6-9302-47B3-B3C3-725C310C17C1}"/>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63FCA153-0D34-4A76-959B-35D28D396C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237" b="43232"/>
          <a:stretch/>
        </p:blipFill>
        <p:spPr>
          <a:xfrm>
            <a:off x="0" y="1602418"/>
            <a:ext cx="12068171" cy="4245932"/>
          </a:xfrm>
        </p:spPr>
      </p:pic>
      <p:sp>
        <p:nvSpPr>
          <p:cNvPr id="3" name="Star: 5 Points 2">
            <a:extLst>
              <a:ext uri="{FF2B5EF4-FFF2-40B4-BE49-F238E27FC236}">
                <a16:creationId xmlns:a16="http://schemas.microsoft.com/office/drawing/2014/main" id="{E737D316-EB00-4BBA-8D5C-D2739589061F}"/>
              </a:ext>
            </a:extLst>
          </p:cNvPr>
          <p:cNvSpPr/>
          <p:nvPr/>
        </p:nvSpPr>
        <p:spPr>
          <a:xfrm>
            <a:off x="935539" y="3143250"/>
            <a:ext cx="412874" cy="45437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6CE0EDB-90A0-4B8F-8FAE-DB552C4CD7D9}"/>
              </a:ext>
            </a:extLst>
          </p:cNvPr>
          <p:cNvSpPr txBox="1"/>
          <p:nvPr/>
        </p:nvSpPr>
        <p:spPr>
          <a:xfrm>
            <a:off x="958724" y="3239630"/>
            <a:ext cx="437314" cy="261610"/>
          </a:xfrm>
          <a:prstGeom prst="rect">
            <a:avLst/>
          </a:prstGeom>
          <a:noFill/>
        </p:spPr>
        <p:txBody>
          <a:bodyPr wrap="square" rtlCol="0">
            <a:spAutoFit/>
          </a:bodyPr>
          <a:lstStyle/>
          <a:p>
            <a:r>
              <a:rPr lang="es-CO" sz="1100" dirty="0"/>
              <a:t>ETL</a:t>
            </a:r>
            <a:endParaRPr lang="en-GB" dirty="0"/>
          </a:p>
        </p:txBody>
      </p:sp>
    </p:spTree>
    <p:extLst>
      <p:ext uri="{BB962C8B-B14F-4D97-AF65-F5344CB8AC3E}">
        <p14:creationId xmlns:p14="http://schemas.microsoft.com/office/powerpoint/2010/main" val="14209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4E242-E6EC-46FB-BF84-3E0F2848C039}"/>
              </a:ext>
            </a:extLst>
          </p:cNvPr>
          <p:cNvSpPr>
            <a:spLocks noGrp="1"/>
          </p:cNvSpPr>
          <p:nvPr>
            <p:ph type="title"/>
          </p:nvPr>
        </p:nvSpPr>
        <p:spPr>
          <a:xfrm>
            <a:off x="838200" y="135924"/>
            <a:ext cx="10515600" cy="711200"/>
          </a:xfrm>
        </p:spPr>
        <p:txBody>
          <a:bodyPr/>
          <a:lstStyle/>
          <a:p>
            <a:r>
              <a:rPr lang="es-CO" b="1" dirty="0">
                <a:solidFill>
                  <a:srgbClr val="59B4D9"/>
                </a:solidFill>
              </a:rPr>
              <a:t>Exploratorio </a:t>
            </a:r>
          </a:p>
        </p:txBody>
      </p:sp>
      <p:cxnSp>
        <p:nvCxnSpPr>
          <p:cNvPr id="5" name="Straight Connector 4">
            <a:extLst>
              <a:ext uri="{FF2B5EF4-FFF2-40B4-BE49-F238E27FC236}">
                <a16:creationId xmlns:a16="http://schemas.microsoft.com/office/drawing/2014/main" id="{EC4BA64E-6526-4ECD-970A-703CBC7746BA}"/>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3" name="TextBox 2">
            <a:extLst>
              <a:ext uri="{FF2B5EF4-FFF2-40B4-BE49-F238E27FC236}">
                <a16:creationId xmlns:a16="http://schemas.microsoft.com/office/drawing/2014/main" id="{1B1710D1-395A-4161-A9BA-446B27A7C4D3}"/>
              </a:ext>
            </a:extLst>
          </p:cNvPr>
          <p:cNvSpPr txBox="1"/>
          <p:nvPr/>
        </p:nvSpPr>
        <p:spPr>
          <a:xfrm>
            <a:off x="838200" y="1900452"/>
            <a:ext cx="9048750" cy="646331"/>
          </a:xfrm>
          <a:prstGeom prst="rect">
            <a:avLst/>
          </a:prstGeom>
          <a:noFill/>
        </p:spPr>
        <p:txBody>
          <a:bodyPr wrap="square" rtlCol="0">
            <a:spAutoFit/>
          </a:bodyPr>
          <a:lstStyle/>
          <a:p>
            <a:pPr algn="just"/>
            <a:r>
              <a:rPr lang="es-CO" dirty="0"/>
              <a:t>También se puede observar el numero de meses que han tenido servicio en los contratos, donde se puede observar que la mayoría tienen 12 meses </a:t>
            </a:r>
            <a:endParaRPr lang="en-GB" dirty="0"/>
          </a:p>
        </p:txBody>
      </p:sp>
      <p:sp>
        <p:nvSpPr>
          <p:cNvPr id="10" name="TextBox 9">
            <a:extLst>
              <a:ext uri="{FF2B5EF4-FFF2-40B4-BE49-F238E27FC236}">
                <a16:creationId xmlns:a16="http://schemas.microsoft.com/office/drawing/2014/main" id="{75F4446D-4514-4452-AFB5-987289D5971C}"/>
              </a:ext>
            </a:extLst>
          </p:cNvPr>
          <p:cNvSpPr txBox="1"/>
          <p:nvPr/>
        </p:nvSpPr>
        <p:spPr>
          <a:xfrm>
            <a:off x="838200" y="1270385"/>
            <a:ext cx="9048750" cy="369332"/>
          </a:xfrm>
          <a:prstGeom prst="rect">
            <a:avLst/>
          </a:prstGeom>
          <a:noFill/>
        </p:spPr>
        <p:txBody>
          <a:bodyPr wrap="square" rtlCol="0">
            <a:spAutoFit/>
          </a:bodyPr>
          <a:lstStyle/>
          <a:p>
            <a:pPr algn="just"/>
            <a:r>
              <a:rPr lang="es-CO" dirty="0"/>
              <a:t>Existe un total de 5.548.249 clientes con un total de 58 atributos cuantitativos y cualitativos </a:t>
            </a:r>
            <a:endParaRPr lang="en-GB" dirty="0"/>
          </a:p>
        </p:txBody>
      </p:sp>
      <p:pic>
        <p:nvPicPr>
          <p:cNvPr id="6" name="Picture 5">
            <a:extLst>
              <a:ext uri="{FF2B5EF4-FFF2-40B4-BE49-F238E27FC236}">
                <a16:creationId xmlns:a16="http://schemas.microsoft.com/office/drawing/2014/main" id="{175440E4-14F6-4F8E-9648-0405E0CA8F01}"/>
              </a:ext>
            </a:extLst>
          </p:cNvPr>
          <p:cNvPicPr>
            <a:picLocks noChangeAspect="1"/>
          </p:cNvPicPr>
          <p:nvPr/>
        </p:nvPicPr>
        <p:blipFill>
          <a:blip r:embed="rId2"/>
          <a:stretch>
            <a:fillRect/>
          </a:stretch>
        </p:blipFill>
        <p:spPr>
          <a:xfrm>
            <a:off x="2857500" y="2782551"/>
            <a:ext cx="5010150" cy="3409950"/>
          </a:xfrm>
          <a:prstGeom prst="rect">
            <a:avLst/>
          </a:prstGeom>
        </p:spPr>
      </p:pic>
    </p:spTree>
    <p:extLst>
      <p:ext uri="{BB962C8B-B14F-4D97-AF65-F5344CB8AC3E}">
        <p14:creationId xmlns:p14="http://schemas.microsoft.com/office/powerpoint/2010/main" val="380177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4E242-E6EC-46FB-BF84-3E0F2848C039}"/>
              </a:ext>
            </a:extLst>
          </p:cNvPr>
          <p:cNvSpPr>
            <a:spLocks noGrp="1"/>
          </p:cNvSpPr>
          <p:nvPr>
            <p:ph type="title"/>
          </p:nvPr>
        </p:nvSpPr>
        <p:spPr>
          <a:xfrm>
            <a:off x="838200" y="135924"/>
            <a:ext cx="10515600" cy="711200"/>
          </a:xfrm>
        </p:spPr>
        <p:txBody>
          <a:bodyPr/>
          <a:lstStyle/>
          <a:p>
            <a:r>
              <a:rPr lang="es-CO" b="1" dirty="0">
                <a:solidFill>
                  <a:srgbClr val="59B4D9"/>
                </a:solidFill>
              </a:rPr>
              <a:t>Exploratorio</a:t>
            </a:r>
          </a:p>
        </p:txBody>
      </p:sp>
      <p:cxnSp>
        <p:nvCxnSpPr>
          <p:cNvPr id="5" name="Straight Connector 4">
            <a:extLst>
              <a:ext uri="{FF2B5EF4-FFF2-40B4-BE49-F238E27FC236}">
                <a16:creationId xmlns:a16="http://schemas.microsoft.com/office/drawing/2014/main" id="{EC4BA64E-6526-4ECD-970A-703CBC7746BA}"/>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3" name="TextBox 2">
            <a:extLst>
              <a:ext uri="{FF2B5EF4-FFF2-40B4-BE49-F238E27FC236}">
                <a16:creationId xmlns:a16="http://schemas.microsoft.com/office/drawing/2014/main" id="{1B1710D1-395A-4161-A9BA-446B27A7C4D3}"/>
              </a:ext>
            </a:extLst>
          </p:cNvPr>
          <p:cNvSpPr txBox="1"/>
          <p:nvPr/>
        </p:nvSpPr>
        <p:spPr>
          <a:xfrm>
            <a:off x="838200" y="1900451"/>
            <a:ext cx="3286125" cy="2031325"/>
          </a:xfrm>
          <a:prstGeom prst="rect">
            <a:avLst/>
          </a:prstGeom>
          <a:noFill/>
        </p:spPr>
        <p:txBody>
          <a:bodyPr wrap="square" rtlCol="0">
            <a:spAutoFit/>
          </a:bodyPr>
          <a:lstStyle/>
          <a:p>
            <a:r>
              <a:rPr lang="es-CO" dirty="0"/>
              <a:t>Dentro de la exploración de los datos del vector fijo se pude determinar, que la región que tiene mayor parcelación, es el Noroccidente con un 52,8%, seguido por el eje cafetero con 13,9%.</a:t>
            </a:r>
            <a:endParaRPr lang="en-GB" dirty="0"/>
          </a:p>
        </p:txBody>
      </p:sp>
      <p:pic>
        <p:nvPicPr>
          <p:cNvPr id="7" name="Picture 6">
            <a:extLst>
              <a:ext uri="{FF2B5EF4-FFF2-40B4-BE49-F238E27FC236}">
                <a16:creationId xmlns:a16="http://schemas.microsoft.com/office/drawing/2014/main" id="{8ED89E98-3F92-4649-8866-BA1FE82F36AA}"/>
              </a:ext>
            </a:extLst>
          </p:cNvPr>
          <p:cNvPicPr>
            <a:picLocks noChangeAspect="1"/>
          </p:cNvPicPr>
          <p:nvPr/>
        </p:nvPicPr>
        <p:blipFill>
          <a:blip r:embed="rId2"/>
          <a:stretch>
            <a:fillRect/>
          </a:stretch>
        </p:blipFill>
        <p:spPr>
          <a:xfrm>
            <a:off x="4124325" y="1207887"/>
            <a:ext cx="7745873" cy="5650112"/>
          </a:xfrm>
          <a:prstGeom prst="rect">
            <a:avLst/>
          </a:prstGeom>
        </p:spPr>
      </p:pic>
    </p:spTree>
    <p:extLst>
      <p:ext uri="{BB962C8B-B14F-4D97-AF65-F5344CB8AC3E}">
        <p14:creationId xmlns:p14="http://schemas.microsoft.com/office/powerpoint/2010/main" val="355554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dirty="0"/>
              <a:t>Agenda</a:t>
            </a:r>
          </a:p>
        </p:txBody>
      </p:sp>
      <p:sp>
        <p:nvSpPr>
          <p:cNvPr id="144" name="Rectangle 143">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46" name="Rectangle 145">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411479" y="2688336"/>
            <a:ext cx="4498848" cy="3584448"/>
          </a:xfrm>
        </p:spPr>
        <p:txBody>
          <a:bodyPr anchor="t">
            <a:normAutofit/>
          </a:bodyPr>
          <a:lstStyle/>
          <a:p>
            <a:pPr marL="457200" indent="-457200">
              <a:buFont typeface="+mj-lt"/>
              <a:buAutoNum type="arabicPeriod"/>
            </a:pPr>
            <a:r>
              <a:rPr lang="es-CO" sz="1800" dirty="0"/>
              <a:t>¿Cuál es la metodología usada?</a:t>
            </a:r>
          </a:p>
          <a:p>
            <a:pPr marL="457200" indent="-457200">
              <a:buFont typeface="+mj-lt"/>
              <a:buAutoNum type="arabicPeriod"/>
            </a:pPr>
            <a:r>
              <a:rPr lang="es-CO" sz="1800" dirty="0"/>
              <a:t>¿Por qué el perfilamientos de clientes es importante?</a:t>
            </a:r>
          </a:p>
          <a:p>
            <a:pPr marL="457200" indent="-457200">
              <a:buFont typeface="+mj-lt"/>
              <a:buAutoNum type="arabicPeriod"/>
            </a:pPr>
            <a:r>
              <a:rPr lang="es-CO" sz="1800" dirty="0"/>
              <a:t>¿Cuáles son nuestros recursos?</a:t>
            </a:r>
          </a:p>
          <a:p>
            <a:pPr marL="457200" indent="-457200">
              <a:buFont typeface="+mj-lt"/>
              <a:buAutoNum type="arabicPeriod"/>
            </a:pPr>
            <a:r>
              <a:rPr lang="es-CO" sz="1800" dirty="0"/>
              <a:t>¿Qué transformaciones requiera nuestros datos?</a:t>
            </a:r>
          </a:p>
          <a:p>
            <a:pPr marL="457200" indent="-457200">
              <a:buFont typeface="+mj-lt"/>
              <a:buAutoNum type="arabicPeriod"/>
            </a:pPr>
            <a:r>
              <a:rPr lang="es-CO" sz="1800" dirty="0"/>
              <a:t>Ciclo de los datos </a:t>
            </a:r>
          </a:p>
          <a:p>
            <a:pPr marL="457200" indent="-457200">
              <a:buFont typeface="+mj-lt"/>
              <a:buAutoNum type="arabicPeriod"/>
            </a:pPr>
            <a:r>
              <a:rPr lang="es-CO" sz="1800" dirty="0"/>
              <a:t>Análisis del modelo</a:t>
            </a:r>
          </a:p>
          <a:p>
            <a:pPr marL="457200" indent="-457200">
              <a:buFont typeface="+mj-lt"/>
              <a:buAutoNum type="arabicPeriod"/>
            </a:pPr>
            <a:r>
              <a:rPr lang="es-CO" sz="1800" dirty="0"/>
              <a:t>Revisión final del modelo y próximos pasos</a:t>
            </a:r>
          </a:p>
        </p:txBody>
      </p:sp>
      <p:pic>
        <p:nvPicPr>
          <p:cNvPr id="9" name="Picture 8">
            <a:extLst>
              <a:ext uri="{FF2B5EF4-FFF2-40B4-BE49-F238E27FC236}">
                <a16:creationId xmlns:a16="http://schemas.microsoft.com/office/drawing/2014/main" id="{F51F02E3-4373-4515-83D8-22916B28AB7A}"/>
              </a:ext>
            </a:extLst>
          </p:cNvPr>
          <p:cNvPicPr>
            <a:picLocks noChangeAspect="1"/>
          </p:cNvPicPr>
          <p:nvPr/>
        </p:nvPicPr>
        <p:blipFill rotWithShape="1">
          <a:blip r:embed="rId3"/>
          <a:srcRect l="19133" r="4831" b="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07372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D5564E-1FCD-4B25-A293-5D6B2F562324}"/>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rgbClr val="59B4D9"/>
                </a:solidFill>
              </a:rPr>
              <a:t>Exploratorio</a:t>
            </a:r>
          </a:p>
        </p:txBody>
      </p:sp>
      <p:cxnSp>
        <p:nvCxnSpPr>
          <p:cNvPr id="5" name="Straight Connector 4">
            <a:extLst>
              <a:ext uri="{FF2B5EF4-FFF2-40B4-BE49-F238E27FC236}">
                <a16:creationId xmlns:a16="http://schemas.microsoft.com/office/drawing/2014/main" id="{95825EE3-592C-42D4-A229-10F826493B86}"/>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0E02C49B-0E0E-4713-B304-1465EFDCB60A}"/>
              </a:ext>
            </a:extLst>
          </p:cNvPr>
          <p:cNvSpPr txBox="1"/>
          <p:nvPr/>
        </p:nvSpPr>
        <p:spPr>
          <a:xfrm>
            <a:off x="838200" y="1138707"/>
            <a:ext cx="4953000" cy="646331"/>
          </a:xfrm>
          <a:prstGeom prst="rect">
            <a:avLst/>
          </a:prstGeom>
          <a:noFill/>
        </p:spPr>
        <p:txBody>
          <a:bodyPr wrap="square" rtlCol="0">
            <a:spAutoFit/>
          </a:bodyPr>
          <a:lstStyle/>
          <a:p>
            <a:r>
              <a:rPr lang="es-CO" dirty="0"/>
              <a:t>Dentro de los días de pagos mas populares se encuentra los principios de mes y el día 15:</a:t>
            </a:r>
            <a:endParaRPr lang="en-GB" dirty="0"/>
          </a:p>
        </p:txBody>
      </p:sp>
      <p:sp>
        <p:nvSpPr>
          <p:cNvPr id="9" name="TextBox 8">
            <a:extLst>
              <a:ext uri="{FF2B5EF4-FFF2-40B4-BE49-F238E27FC236}">
                <a16:creationId xmlns:a16="http://schemas.microsoft.com/office/drawing/2014/main" id="{61AA5922-2FFF-4BB5-B984-A218E551C462}"/>
              </a:ext>
            </a:extLst>
          </p:cNvPr>
          <p:cNvSpPr txBox="1"/>
          <p:nvPr/>
        </p:nvSpPr>
        <p:spPr>
          <a:xfrm>
            <a:off x="6400800" y="1138706"/>
            <a:ext cx="4953000" cy="923330"/>
          </a:xfrm>
          <a:prstGeom prst="rect">
            <a:avLst/>
          </a:prstGeom>
          <a:noFill/>
        </p:spPr>
        <p:txBody>
          <a:bodyPr wrap="square" rtlCol="0">
            <a:spAutoFit/>
          </a:bodyPr>
          <a:lstStyle/>
          <a:p>
            <a:r>
              <a:rPr lang="es-CO" dirty="0"/>
              <a:t>Uno de las formas de pago mas populares son: PSE 18%, Gana en línea con 17% y seguido de Bancolombia con 9%</a:t>
            </a:r>
            <a:endParaRPr lang="en-GB" dirty="0"/>
          </a:p>
        </p:txBody>
      </p:sp>
      <p:pic>
        <p:nvPicPr>
          <p:cNvPr id="10" name="Picture 9">
            <a:extLst>
              <a:ext uri="{FF2B5EF4-FFF2-40B4-BE49-F238E27FC236}">
                <a16:creationId xmlns:a16="http://schemas.microsoft.com/office/drawing/2014/main" id="{2DC85B3A-069C-4C67-BF66-7EE3158C5D3D}"/>
              </a:ext>
            </a:extLst>
          </p:cNvPr>
          <p:cNvPicPr>
            <a:picLocks noChangeAspect="1"/>
          </p:cNvPicPr>
          <p:nvPr/>
        </p:nvPicPr>
        <p:blipFill>
          <a:blip r:embed="rId2"/>
          <a:stretch>
            <a:fillRect/>
          </a:stretch>
        </p:blipFill>
        <p:spPr>
          <a:xfrm>
            <a:off x="413386" y="2495133"/>
            <a:ext cx="4955857" cy="3353217"/>
          </a:xfrm>
          <a:prstGeom prst="rect">
            <a:avLst/>
          </a:prstGeom>
        </p:spPr>
      </p:pic>
      <p:pic>
        <p:nvPicPr>
          <p:cNvPr id="3" name="Picture 2">
            <a:extLst>
              <a:ext uri="{FF2B5EF4-FFF2-40B4-BE49-F238E27FC236}">
                <a16:creationId xmlns:a16="http://schemas.microsoft.com/office/drawing/2014/main" id="{AFD3E4DF-C632-4F97-8860-FE563FDF0A2A}"/>
              </a:ext>
            </a:extLst>
          </p:cNvPr>
          <p:cNvPicPr>
            <a:picLocks noChangeAspect="1"/>
          </p:cNvPicPr>
          <p:nvPr/>
        </p:nvPicPr>
        <p:blipFill>
          <a:blip r:embed="rId3"/>
          <a:stretch>
            <a:fillRect/>
          </a:stretch>
        </p:blipFill>
        <p:spPr>
          <a:xfrm>
            <a:off x="5791200" y="2037324"/>
            <a:ext cx="6257748" cy="4758625"/>
          </a:xfrm>
          <a:prstGeom prst="rect">
            <a:avLst/>
          </a:prstGeom>
        </p:spPr>
      </p:pic>
    </p:spTree>
    <p:extLst>
      <p:ext uri="{BB962C8B-B14F-4D97-AF65-F5344CB8AC3E}">
        <p14:creationId xmlns:p14="http://schemas.microsoft.com/office/powerpoint/2010/main" val="42010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31D0B2-AFBD-4B78-9BE6-168FAD4D7D4F}"/>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rgbClr val="59B4D9"/>
                </a:solidFill>
              </a:rPr>
              <a:t>Exploratorio</a:t>
            </a:r>
          </a:p>
        </p:txBody>
      </p:sp>
      <p:cxnSp>
        <p:nvCxnSpPr>
          <p:cNvPr id="5" name="Straight Connector 4">
            <a:extLst>
              <a:ext uri="{FF2B5EF4-FFF2-40B4-BE49-F238E27FC236}">
                <a16:creationId xmlns:a16="http://schemas.microsoft.com/office/drawing/2014/main" id="{04B97529-63FE-4598-B388-DF7FC9A7D477}"/>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EF36B784-67F0-4FD6-B899-CBA032968839}"/>
              </a:ext>
            </a:extLst>
          </p:cNvPr>
          <p:cNvSpPr txBox="1"/>
          <p:nvPr/>
        </p:nvSpPr>
        <p:spPr>
          <a:xfrm>
            <a:off x="838199" y="1138708"/>
            <a:ext cx="10658475" cy="369332"/>
          </a:xfrm>
          <a:prstGeom prst="rect">
            <a:avLst/>
          </a:prstGeom>
          <a:noFill/>
        </p:spPr>
        <p:txBody>
          <a:bodyPr wrap="square" rtlCol="0">
            <a:spAutoFit/>
          </a:bodyPr>
          <a:lstStyle/>
          <a:p>
            <a:r>
              <a:rPr lang="es-CO" dirty="0"/>
              <a:t>La calificación por contrato, muestra que 36,5% son de pago Excelente, y 23,84% son clasificados como buenos</a:t>
            </a:r>
            <a:endParaRPr lang="en-GB" dirty="0"/>
          </a:p>
        </p:txBody>
      </p:sp>
      <p:pic>
        <p:nvPicPr>
          <p:cNvPr id="3" name="Picture 2">
            <a:extLst>
              <a:ext uri="{FF2B5EF4-FFF2-40B4-BE49-F238E27FC236}">
                <a16:creationId xmlns:a16="http://schemas.microsoft.com/office/drawing/2014/main" id="{03932052-A938-4BDC-A0CB-6E9D3F0956F8}"/>
              </a:ext>
            </a:extLst>
          </p:cNvPr>
          <p:cNvPicPr>
            <a:picLocks noChangeAspect="1"/>
          </p:cNvPicPr>
          <p:nvPr/>
        </p:nvPicPr>
        <p:blipFill>
          <a:blip r:embed="rId2"/>
          <a:stretch>
            <a:fillRect/>
          </a:stretch>
        </p:blipFill>
        <p:spPr>
          <a:xfrm>
            <a:off x="1798778" y="1704403"/>
            <a:ext cx="7907197" cy="4401693"/>
          </a:xfrm>
          <a:prstGeom prst="rect">
            <a:avLst/>
          </a:prstGeom>
        </p:spPr>
      </p:pic>
    </p:spTree>
    <p:extLst>
      <p:ext uri="{BB962C8B-B14F-4D97-AF65-F5344CB8AC3E}">
        <p14:creationId xmlns:p14="http://schemas.microsoft.com/office/powerpoint/2010/main" val="74397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7521A40-F112-4D3C-9CB2-182B9AA2F13E}"/>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rgbClr val="59B4D9"/>
                </a:solidFill>
              </a:rPr>
              <a:t>Exploratorio</a:t>
            </a:r>
          </a:p>
        </p:txBody>
      </p:sp>
      <p:cxnSp>
        <p:nvCxnSpPr>
          <p:cNvPr id="9" name="Straight Connector 8">
            <a:extLst>
              <a:ext uri="{FF2B5EF4-FFF2-40B4-BE49-F238E27FC236}">
                <a16:creationId xmlns:a16="http://schemas.microsoft.com/office/drawing/2014/main" id="{BBB1D6C7-8AD1-40E5-943F-534919C7309B}"/>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11" name="TextBox 10">
            <a:extLst>
              <a:ext uri="{FF2B5EF4-FFF2-40B4-BE49-F238E27FC236}">
                <a16:creationId xmlns:a16="http://schemas.microsoft.com/office/drawing/2014/main" id="{DB9FE43F-AD03-4F16-B0FB-AEB2E90F8CB6}"/>
              </a:ext>
            </a:extLst>
          </p:cNvPr>
          <p:cNvSpPr txBox="1"/>
          <p:nvPr/>
        </p:nvSpPr>
        <p:spPr>
          <a:xfrm>
            <a:off x="7515225" y="1500657"/>
            <a:ext cx="4038600" cy="1477328"/>
          </a:xfrm>
          <a:prstGeom prst="rect">
            <a:avLst/>
          </a:prstGeom>
          <a:noFill/>
        </p:spPr>
        <p:txBody>
          <a:bodyPr wrap="square" rtlCol="0">
            <a:spAutoFit/>
          </a:bodyPr>
          <a:lstStyle/>
          <a:p>
            <a:r>
              <a:rPr lang="es-CO" dirty="0"/>
              <a:t>Dentro de lo servicios más populares que se encuentra en Tigo, se puede ver que El internet es el más popular con un 24% de participación, seguido de telefonía con un 22% y televisión con 18%</a:t>
            </a:r>
            <a:endParaRPr lang="en-GB" dirty="0"/>
          </a:p>
        </p:txBody>
      </p:sp>
      <p:pic>
        <p:nvPicPr>
          <p:cNvPr id="13" name="Picture 12">
            <a:extLst>
              <a:ext uri="{FF2B5EF4-FFF2-40B4-BE49-F238E27FC236}">
                <a16:creationId xmlns:a16="http://schemas.microsoft.com/office/drawing/2014/main" id="{88381D50-5E39-4AF0-A23E-CC338801C407}"/>
              </a:ext>
            </a:extLst>
          </p:cNvPr>
          <p:cNvPicPr>
            <a:picLocks noChangeAspect="1"/>
          </p:cNvPicPr>
          <p:nvPr/>
        </p:nvPicPr>
        <p:blipFill>
          <a:blip r:embed="rId2"/>
          <a:stretch>
            <a:fillRect/>
          </a:stretch>
        </p:blipFill>
        <p:spPr>
          <a:xfrm>
            <a:off x="44391" y="1036253"/>
            <a:ext cx="7470834" cy="5685823"/>
          </a:xfrm>
          <a:prstGeom prst="rect">
            <a:avLst/>
          </a:prstGeom>
        </p:spPr>
      </p:pic>
    </p:spTree>
    <p:extLst>
      <p:ext uri="{BB962C8B-B14F-4D97-AF65-F5344CB8AC3E}">
        <p14:creationId xmlns:p14="http://schemas.microsoft.com/office/powerpoint/2010/main" val="334292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B2A1A6-3BF7-44A8-8D6B-4D5999F28B2E}"/>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rgbClr val="59B4D9"/>
                </a:solidFill>
              </a:rPr>
              <a:t>Exploratorio</a:t>
            </a:r>
          </a:p>
        </p:txBody>
      </p:sp>
      <p:cxnSp>
        <p:nvCxnSpPr>
          <p:cNvPr id="5" name="Straight Connector 4">
            <a:extLst>
              <a:ext uri="{FF2B5EF4-FFF2-40B4-BE49-F238E27FC236}">
                <a16:creationId xmlns:a16="http://schemas.microsoft.com/office/drawing/2014/main" id="{27303922-8BD0-4785-8DF0-33BD9C464F6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9" name="TextBox 8">
            <a:extLst>
              <a:ext uri="{FF2B5EF4-FFF2-40B4-BE49-F238E27FC236}">
                <a16:creationId xmlns:a16="http://schemas.microsoft.com/office/drawing/2014/main" id="{30BC1540-A755-42F8-8B4E-C036A0EE50D2}"/>
              </a:ext>
            </a:extLst>
          </p:cNvPr>
          <p:cNvSpPr txBox="1"/>
          <p:nvPr/>
        </p:nvSpPr>
        <p:spPr>
          <a:xfrm>
            <a:off x="838199" y="1138708"/>
            <a:ext cx="10658475" cy="646331"/>
          </a:xfrm>
          <a:prstGeom prst="rect">
            <a:avLst/>
          </a:prstGeom>
          <a:noFill/>
        </p:spPr>
        <p:txBody>
          <a:bodyPr wrap="square" rtlCol="0">
            <a:spAutoFit/>
          </a:bodyPr>
          <a:lstStyle/>
          <a:p>
            <a:r>
              <a:rPr lang="es-CO" dirty="0"/>
              <a:t>Tigo tiene 3 tipo de calificación para cada contrato: Por Cliente, Contrato y por Servicio. Donde se puede observar que 60% de los clientes tienen un pago oportuno</a:t>
            </a:r>
            <a:endParaRPr lang="en-GB" dirty="0"/>
          </a:p>
        </p:txBody>
      </p:sp>
      <p:pic>
        <p:nvPicPr>
          <p:cNvPr id="2" name="Picture 1">
            <a:extLst>
              <a:ext uri="{FF2B5EF4-FFF2-40B4-BE49-F238E27FC236}">
                <a16:creationId xmlns:a16="http://schemas.microsoft.com/office/drawing/2014/main" id="{28C1C6AA-A158-4DDD-A8DF-0CEBB0F84CAF}"/>
              </a:ext>
            </a:extLst>
          </p:cNvPr>
          <p:cNvPicPr>
            <a:picLocks noChangeAspect="1"/>
          </p:cNvPicPr>
          <p:nvPr/>
        </p:nvPicPr>
        <p:blipFill>
          <a:blip r:embed="rId2"/>
          <a:stretch>
            <a:fillRect/>
          </a:stretch>
        </p:blipFill>
        <p:spPr>
          <a:xfrm>
            <a:off x="2290762" y="1785039"/>
            <a:ext cx="7610475" cy="5017011"/>
          </a:xfrm>
          <a:prstGeom prst="rect">
            <a:avLst/>
          </a:prstGeom>
        </p:spPr>
      </p:pic>
    </p:spTree>
    <p:extLst>
      <p:ext uri="{BB962C8B-B14F-4D97-AF65-F5344CB8AC3E}">
        <p14:creationId xmlns:p14="http://schemas.microsoft.com/office/powerpoint/2010/main" val="100431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2CB55A5-C633-418B-A433-D75027553C9B}"/>
              </a:ext>
            </a:extLst>
          </p:cNvPr>
          <p:cNvSpPr txBox="1">
            <a:spLocks/>
          </p:cNvSpPr>
          <p:nvPr/>
        </p:nvSpPr>
        <p:spPr>
          <a:xfrm>
            <a:off x="838200" y="135924"/>
            <a:ext cx="10515600" cy="7112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rgbClr val="59B4D9"/>
                </a:solidFill>
              </a:rPr>
              <a:t>Variable mas importante Revisión matriz confusión</a:t>
            </a:r>
          </a:p>
        </p:txBody>
      </p:sp>
      <p:cxnSp>
        <p:nvCxnSpPr>
          <p:cNvPr id="6" name="Straight Connector 5">
            <a:extLst>
              <a:ext uri="{FF2B5EF4-FFF2-40B4-BE49-F238E27FC236}">
                <a16:creationId xmlns:a16="http://schemas.microsoft.com/office/drawing/2014/main" id="{99AE2AF3-8C55-44BF-9631-76D21E1D3E7F}"/>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graphicFrame>
        <p:nvGraphicFramePr>
          <p:cNvPr id="8" name="Chart 7">
            <a:extLst>
              <a:ext uri="{FF2B5EF4-FFF2-40B4-BE49-F238E27FC236}">
                <a16:creationId xmlns:a16="http://schemas.microsoft.com/office/drawing/2014/main" id="{8E267D96-E93E-41C9-B21B-50307FB008DB}"/>
              </a:ext>
            </a:extLst>
          </p:cNvPr>
          <p:cNvGraphicFramePr>
            <a:graphicFrameLocks/>
          </p:cNvGraphicFramePr>
          <p:nvPr>
            <p:extLst>
              <p:ext uri="{D42A27DB-BD31-4B8C-83A1-F6EECF244321}">
                <p14:modId xmlns:p14="http://schemas.microsoft.com/office/powerpoint/2010/main" val="51659111"/>
              </p:ext>
            </p:extLst>
          </p:nvPr>
        </p:nvGraphicFramePr>
        <p:xfrm>
          <a:off x="867184" y="1046763"/>
          <a:ext cx="8818564" cy="56753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891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FE482-E521-4032-B2D9-8B956B3A1E60}"/>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rgbClr val="59B4D9"/>
                </a:solidFill>
              </a:rPr>
              <a:t>Exploratorio</a:t>
            </a:r>
          </a:p>
        </p:txBody>
      </p:sp>
      <p:cxnSp>
        <p:nvCxnSpPr>
          <p:cNvPr id="8" name="Straight Connector 7">
            <a:extLst>
              <a:ext uri="{FF2B5EF4-FFF2-40B4-BE49-F238E27FC236}">
                <a16:creationId xmlns:a16="http://schemas.microsoft.com/office/drawing/2014/main" id="{85C3195A-843E-4917-A66F-38B7E96B52B9}"/>
              </a:ext>
            </a:extLst>
          </p:cNvPr>
          <p:cNvCxnSpPr>
            <a:cxnSpLocks/>
          </p:cNvCxnSpPr>
          <p:nvPr/>
        </p:nvCxnSpPr>
        <p:spPr>
          <a:xfrm>
            <a:off x="0" y="1009650"/>
            <a:ext cx="5143500"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9" name="Picture 8">
            <a:extLst>
              <a:ext uri="{FF2B5EF4-FFF2-40B4-BE49-F238E27FC236}">
                <a16:creationId xmlns:a16="http://schemas.microsoft.com/office/drawing/2014/main" id="{EA36E1BD-8B2E-4C45-A230-747C3C93F8B2}"/>
              </a:ext>
            </a:extLst>
          </p:cNvPr>
          <p:cNvPicPr>
            <a:picLocks noChangeAspect="1"/>
          </p:cNvPicPr>
          <p:nvPr/>
        </p:nvPicPr>
        <p:blipFill rotWithShape="1">
          <a:blip r:embed="rId2"/>
          <a:srcRect l="1023" t="1090" b="1780"/>
          <a:stretch/>
        </p:blipFill>
        <p:spPr>
          <a:xfrm>
            <a:off x="5758249" y="0"/>
            <a:ext cx="6528875" cy="6786638"/>
          </a:xfrm>
          <a:prstGeom prst="rect">
            <a:avLst/>
          </a:prstGeom>
        </p:spPr>
      </p:pic>
      <p:sp>
        <p:nvSpPr>
          <p:cNvPr id="11" name="TextBox 10">
            <a:extLst>
              <a:ext uri="{FF2B5EF4-FFF2-40B4-BE49-F238E27FC236}">
                <a16:creationId xmlns:a16="http://schemas.microsoft.com/office/drawing/2014/main" id="{23EA7590-7700-4AEA-8E18-A43B379D4BCA}"/>
              </a:ext>
            </a:extLst>
          </p:cNvPr>
          <p:cNvSpPr txBox="1"/>
          <p:nvPr/>
        </p:nvSpPr>
        <p:spPr>
          <a:xfrm>
            <a:off x="838200" y="1172177"/>
            <a:ext cx="4305301" cy="5632311"/>
          </a:xfrm>
          <a:prstGeom prst="rect">
            <a:avLst/>
          </a:prstGeom>
          <a:noFill/>
        </p:spPr>
        <p:txBody>
          <a:bodyPr wrap="square" rtlCol="0">
            <a:spAutoFit/>
          </a:bodyPr>
          <a:lstStyle/>
          <a:p>
            <a:r>
              <a:rPr lang="es-CO" dirty="0"/>
              <a:t>Se realizó un análisis de correlación sobre las variables categóricas y continuas que serían utilizadas para los modelos clasificatorios.</a:t>
            </a:r>
          </a:p>
          <a:p>
            <a:endParaRPr lang="en-GB" dirty="0"/>
          </a:p>
          <a:p>
            <a:r>
              <a:rPr lang="es-CO" dirty="0"/>
              <a:t>Se puede ver que existe una correlación completa entre las variables 1(SESUSERV) y 2(SERVDESC) ya que son variables del tipo de servicio que tiene el cliente.</a:t>
            </a:r>
          </a:p>
          <a:p>
            <a:endParaRPr lang="en-GB" dirty="0"/>
          </a:p>
          <a:p>
            <a:r>
              <a:rPr lang="es-CO" dirty="0"/>
              <a:t>También se ve una relación entre la variable 3(SESUCUSA) y 15(SESUSAPE) muestra las cuentas pendientes por pagar del cliente.</a:t>
            </a:r>
          </a:p>
          <a:p>
            <a:endParaRPr lang="en-GB" dirty="0"/>
          </a:p>
          <a:p>
            <a:r>
              <a:rPr lang="es-CO" dirty="0"/>
              <a:t>Y finalmente, se encuentra una relación del 90% de la 3(SESUCUSA) y 16(SESUSAAN) que nos muestra el saldo anterior del cliente.</a:t>
            </a:r>
            <a:endParaRPr lang="en-GB" dirty="0"/>
          </a:p>
          <a:p>
            <a:endParaRPr lang="es-CO" dirty="0"/>
          </a:p>
          <a:p>
            <a:endParaRPr lang="en-GB" dirty="0"/>
          </a:p>
        </p:txBody>
      </p:sp>
    </p:spTree>
    <p:extLst>
      <p:ext uri="{BB962C8B-B14F-4D97-AF65-F5344CB8AC3E}">
        <p14:creationId xmlns:p14="http://schemas.microsoft.com/office/powerpoint/2010/main" val="197528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A0A1A2"/>
                </a:solidFill>
              </a:rPr>
              <a:t>Data </a:t>
            </a:r>
            <a:br>
              <a:rPr lang="en-US" sz="4000" b="1" dirty="0">
                <a:solidFill>
                  <a:srgbClr val="A0A1A2"/>
                </a:solidFill>
              </a:rPr>
            </a:br>
            <a:r>
              <a:rPr lang="en-US" sz="4000" b="1" dirty="0">
                <a:solidFill>
                  <a:srgbClr val="A0A1A2"/>
                </a:solidFill>
              </a:rPr>
              <a:t>Preparation</a:t>
            </a:r>
          </a:p>
        </p:txBody>
      </p:sp>
      <p:pic>
        <p:nvPicPr>
          <p:cNvPr id="7" name="Picture 6">
            <a:extLst>
              <a:ext uri="{FF2B5EF4-FFF2-40B4-BE49-F238E27FC236}">
                <a16:creationId xmlns:a16="http://schemas.microsoft.com/office/drawing/2014/main" id="{8445576B-AF95-4D42-B151-F62DFE5AE665}"/>
              </a:ext>
            </a:extLst>
          </p:cNvPr>
          <p:cNvPicPr>
            <a:picLocks noChangeAspect="1"/>
          </p:cNvPicPr>
          <p:nvPr/>
        </p:nvPicPr>
        <p:blipFill rotWithShape="1">
          <a:blip r:embed="rId2"/>
          <a:srcRect t="412" r="-1" b="13237"/>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9" name="Picture 2" descr="Microsoft's machine learning tools for developers get smarter ...">
            <a:extLst>
              <a:ext uri="{FF2B5EF4-FFF2-40B4-BE49-F238E27FC236}">
                <a16:creationId xmlns:a16="http://schemas.microsoft.com/office/drawing/2014/main" id="{65F4FC64-A994-42F0-ADD5-CD06846B8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8" r="2262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Seleccionar los datos</a:t>
            </a:r>
          </a:p>
          <a:p>
            <a:pPr marL="457200" indent="-457200">
              <a:buFont typeface="+mj-lt"/>
              <a:buAutoNum type="arabicPeriod"/>
            </a:pPr>
            <a:r>
              <a:rPr lang="es-CO" sz="2000" dirty="0"/>
              <a:t>Preparación de datos LDA</a:t>
            </a:r>
          </a:p>
          <a:p>
            <a:pPr marL="457200" indent="-457200">
              <a:buFont typeface="+mj-lt"/>
              <a:buAutoNum type="arabicPeriod"/>
            </a:pPr>
            <a:r>
              <a:rPr lang="es-CO" sz="2000" dirty="0"/>
              <a:t>Limpieza de datos clasificación </a:t>
            </a:r>
          </a:p>
        </p:txBody>
      </p:sp>
    </p:spTree>
    <p:extLst>
      <p:ext uri="{BB962C8B-B14F-4D97-AF65-F5344CB8AC3E}">
        <p14:creationId xmlns:p14="http://schemas.microsoft.com/office/powerpoint/2010/main" val="34849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85CFA-94DA-495D-BC69-DC60A1DB61CF}"/>
              </a:ext>
            </a:extLst>
          </p:cNvPr>
          <p:cNvSpPr>
            <a:spLocks noGrp="1"/>
          </p:cNvSpPr>
          <p:nvPr>
            <p:ph idx="1"/>
          </p:nvPr>
        </p:nvSpPr>
        <p:spPr>
          <a:xfrm>
            <a:off x="609600" y="1757891"/>
            <a:ext cx="10972800" cy="2356908"/>
          </a:xfrm>
        </p:spPr>
        <p:txBody>
          <a:bodyPr>
            <a:normAutofit/>
          </a:bodyPr>
          <a:lstStyle/>
          <a:p>
            <a:pPr marL="0" indent="0" algn="just">
              <a:buNone/>
            </a:pPr>
            <a:r>
              <a:rPr lang="es-CO" sz="1900" dirty="0"/>
              <a:t>Buscando innovar y aprovechar al máximo todas las bondades que obtenemos en la correcta aplicación estadística/informática de algoritmos, nos permitimos ver más allá de los millones de datos contienen las empresas.</a:t>
            </a:r>
          </a:p>
          <a:p>
            <a:pPr marL="0" indent="0" algn="just">
              <a:buNone/>
            </a:pPr>
            <a:r>
              <a:rPr lang="es-CO" sz="1900" dirty="0"/>
              <a:t>Quisimos representar en Tigo una solución basada en 2 fases que le brinde herramientas a las áreas de cartera y cobranza en la hora de ser oportunos y prever los posibles estados de pago en los clientes.</a:t>
            </a:r>
          </a:p>
          <a:p>
            <a:pPr marL="0" indent="0" algn="just">
              <a:buNone/>
            </a:pPr>
            <a:endParaRPr lang="es-ES" sz="1900" dirty="0"/>
          </a:p>
          <a:p>
            <a:endParaRPr lang="en-GB" dirty="0"/>
          </a:p>
        </p:txBody>
      </p:sp>
      <p:sp>
        <p:nvSpPr>
          <p:cNvPr id="6" name="Title 1">
            <a:extLst>
              <a:ext uri="{FF2B5EF4-FFF2-40B4-BE49-F238E27FC236}">
                <a16:creationId xmlns:a16="http://schemas.microsoft.com/office/drawing/2014/main" id="{ED12A717-A27A-47CA-AF7F-9ED97A4A8C46}"/>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rgbClr val="A0A1A2"/>
                </a:solidFill>
              </a:rPr>
              <a:t>Aplicación analítica como solución en Tigo</a:t>
            </a:r>
            <a:endParaRPr lang="es-ES" b="1" dirty="0">
              <a:solidFill>
                <a:srgbClr val="A0A1A2"/>
              </a:solidFill>
            </a:endParaRPr>
          </a:p>
        </p:txBody>
      </p:sp>
      <p:cxnSp>
        <p:nvCxnSpPr>
          <p:cNvPr id="7" name="Straight Connector 4">
            <a:extLst>
              <a:ext uri="{FF2B5EF4-FFF2-40B4-BE49-F238E27FC236}">
                <a16:creationId xmlns:a16="http://schemas.microsoft.com/office/drawing/2014/main" id="{ACF727DA-8EEB-4D74-A9E6-13937557EADD}"/>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pic>
        <p:nvPicPr>
          <p:cNvPr id="9" name="Picture 6">
            <a:extLst>
              <a:ext uri="{FF2B5EF4-FFF2-40B4-BE49-F238E27FC236}">
                <a16:creationId xmlns:a16="http://schemas.microsoft.com/office/drawing/2014/main" id="{08788992-8FD7-47E1-8511-047C2B84DB9D}"/>
              </a:ext>
            </a:extLst>
          </p:cNvPr>
          <p:cNvPicPr>
            <a:picLocks noChangeAspect="1"/>
          </p:cNvPicPr>
          <p:nvPr/>
        </p:nvPicPr>
        <p:blipFill rotWithShape="1">
          <a:blip r:embed="rId3"/>
          <a:srcRect t="412" r="-1" b="13237"/>
          <a:stretch/>
        </p:blipFill>
        <p:spPr>
          <a:xfrm>
            <a:off x="10163187" y="5018494"/>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spTree>
    <p:extLst>
      <p:ext uri="{BB962C8B-B14F-4D97-AF65-F5344CB8AC3E}">
        <p14:creationId xmlns:p14="http://schemas.microsoft.com/office/powerpoint/2010/main" val="33924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85CFA-94DA-495D-BC69-DC60A1DB61CF}"/>
              </a:ext>
            </a:extLst>
          </p:cNvPr>
          <p:cNvSpPr>
            <a:spLocks noGrp="1"/>
          </p:cNvSpPr>
          <p:nvPr>
            <p:ph idx="1"/>
          </p:nvPr>
        </p:nvSpPr>
        <p:spPr>
          <a:xfrm>
            <a:off x="609600" y="1622425"/>
            <a:ext cx="10972800" cy="4913842"/>
          </a:xfrm>
        </p:spPr>
        <p:txBody>
          <a:bodyPr>
            <a:normAutofit/>
          </a:bodyPr>
          <a:lstStyle/>
          <a:p>
            <a:pPr marL="0" algn="just"/>
            <a:r>
              <a:rPr lang="es-CO" sz="1900" dirty="0"/>
              <a:t>Fase 1: LDA, como herramienta intuitiva de análisis en los temas de PQR que se generan día a día obteniendo así la capacidad de mejorar el servicio y/o crear campañas preventivas ante inconformidades recurrentes.</a:t>
            </a:r>
          </a:p>
          <a:p>
            <a:pPr marL="0" indent="0" algn="just">
              <a:buNone/>
            </a:pPr>
            <a:endParaRPr lang="es-ES" sz="1900" dirty="0"/>
          </a:p>
          <a:p>
            <a:pPr marL="0" algn="just"/>
            <a:r>
              <a:rPr lang="es-CO" sz="1900" dirty="0"/>
              <a:t>Fase 2: Modelo de clasificación en el cual Tigo podrá apoyarse en la estimación de la probabilidad de pago que tienen los clientes según sus hábitos de pago y comportamiento histórico para prever posibles escenarios con grupos de clientes puntuales y actuar de manera oportuna.</a:t>
            </a:r>
            <a:endParaRPr lang="es-ES" sz="1900" dirty="0"/>
          </a:p>
          <a:p>
            <a:endParaRPr lang="en-GB" dirty="0"/>
          </a:p>
        </p:txBody>
      </p:sp>
      <p:sp>
        <p:nvSpPr>
          <p:cNvPr id="6" name="Title 1">
            <a:extLst>
              <a:ext uri="{FF2B5EF4-FFF2-40B4-BE49-F238E27FC236}">
                <a16:creationId xmlns:a16="http://schemas.microsoft.com/office/drawing/2014/main" id="{ED12A717-A27A-47CA-AF7F-9ED97A4A8C46}"/>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rgbClr val="A0A1A2"/>
                </a:solidFill>
              </a:rPr>
              <a:t>Aplicación analítica como solución en Tigo</a:t>
            </a:r>
            <a:endParaRPr lang="es-ES" b="1" dirty="0">
              <a:solidFill>
                <a:srgbClr val="A0A1A2"/>
              </a:solidFill>
            </a:endParaRPr>
          </a:p>
        </p:txBody>
      </p:sp>
      <p:cxnSp>
        <p:nvCxnSpPr>
          <p:cNvPr id="7" name="Straight Connector 4">
            <a:extLst>
              <a:ext uri="{FF2B5EF4-FFF2-40B4-BE49-F238E27FC236}">
                <a16:creationId xmlns:a16="http://schemas.microsoft.com/office/drawing/2014/main" id="{ACF727DA-8EEB-4D74-A9E6-13937557EADD}"/>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pic>
        <p:nvPicPr>
          <p:cNvPr id="9" name="Picture 6">
            <a:extLst>
              <a:ext uri="{FF2B5EF4-FFF2-40B4-BE49-F238E27FC236}">
                <a16:creationId xmlns:a16="http://schemas.microsoft.com/office/drawing/2014/main" id="{1D16C5E5-E788-44DD-974F-E6AF3652D8BC}"/>
              </a:ext>
            </a:extLst>
          </p:cNvPr>
          <p:cNvPicPr>
            <a:picLocks noChangeAspect="1"/>
          </p:cNvPicPr>
          <p:nvPr/>
        </p:nvPicPr>
        <p:blipFill rotWithShape="1">
          <a:blip r:embed="rId3"/>
          <a:srcRect t="412" r="-1" b="13237"/>
          <a:stretch/>
        </p:blipFill>
        <p:spPr>
          <a:xfrm>
            <a:off x="10171405" y="502801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spTree>
    <p:extLst>
      <p:ext uri="{BB962C8B-B14F-4D97-AF65-F5344CB8AC3E}">
        <p14:creationId xmlns:p14="http://schemas.microsoft.com/office/powerpoint/2010/main" val="144331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Preparación de datos LDA</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20C9A196-8C01-4E94-B562-70797154BC04}"/>
              </a:ext>
            </a:extLst>
          </p:cNvPr>
          <p:cNvSpPr txBox="1"/>
          <p:nvPr/>
        </p:nvSpPr>
        <p:spPr>
          <a:xfrm>
            <a:off x="1104900" y="1388150"/>
            <a:ext cx="9886950" cy="2031325"/>
          </a:xfrm>
          <a:prstGeom prst="rect">
            <a:avLst/>
          </a:prstGeom>
          <a:noFill/>
        </p:spPr>
        <p:txBody>
          <a:bodyPr wrap="square" rtlCol="0">
            <a:spAutoFit/>
          </a:bodyPr>
          <a:lstStyle/>
          <a:p>
            <a:r>
              <a:rPr lang="es-CO" dirty="0"/>
              <a:t>Con el fin de poder generar un modelo en el cual se pueda identificar los tópicos que son prominentes en la base de datos de quejas de los clientes de Tigo. </a:t>
            </a:r>
            <a:endParaRPr lang="en-GB" dirty="0"/>
          </a:p>
          <a:p>
            <a:r>
              <a:rPr lang="es-CO" dirty="0"/>
              <a:t>Por esta razón, se debe realizar una preparación de los datos que incluye la eliminación de puntuación, caracteres especiales, adicional:</a:t>
            </a:r>
            <a:endParaRPr lang="en-GB" dirty="0"/>
          </a:p>
          <a:p>
            <a:pPr marL="285750" lvl="0" indent="-285750">
              <a:buFont typeface="Arial" panose="020B0604020202020204" pitchFamily="34" charset="0"/>
              <a:buChar char="•"/>
            </a:pPr>
            <a:r>
              <a:rPr lang="es-CO" dirty="0" err="1"/>
              <a:t>Tokenización</a:t>
            </a:r>
            <a:r>
              <a:rPr lang="es-CO" dirty="0"/>
              <a:t> por medio de la librería </a:t>
            </a:r>
            <a:r>
              <a:rPr lang="es-CO" dirty="0" err="1"/>
              <a:t>gensim</a:t>
            </a:r>
            <a:r>
              <a:rPr lang="es-CO" dirty="0"/>
              <a:t> </a:t>
            </a:r>
            <a:endParaRPr lang="en-GB" dirty="0"/>
          </a:p>
          <a:p>
            <a:pPr marL="285750" lvl="0" indent="-285750">
              <a:buFont typeface="Arial" panose="020B0604020202020204" pitchFamily="34" charset="0"/>
              <a:buChar char="•"/>
            </a:pPr>
            <a:r>
              <a:rPr lang="es-CO" dirty="0"/>
              <a:t>Generación de </a:t>
            </a:r>
            <a:r>
              <a:rPr lang="es-CO" dirty="0" err="1"/>
              <a:t>bigram</a:t>
            </a:r>
            <a:r>
              <a:rPr lang="es-CO" dirty="0"/>
              <a:t> y </a:t>
            </a:r>
            <a:r>
              <a:rPr lang="es-CO" dirty="0" err="1"/>
              <a:t>Trigram</a:t>
            </a:r>
            <a:r>
              <a:rPr lang="es-CO" dirty="0"/>
              <a:t> con la librería </a:t>
            </a:r>
            <a:r>
              <a:rPr lang="es-CO" dirty="0" err="1"/>
              <a:t>gensim</a:t>
            </a:r>
            <a:r>
              <a:rPr lang="es-CO" dirty="0"/>
              <a:t> </a:t>
            </a:r>
            <a:endParaRPr lang="en-GB" dirty="0"/>
          </a:p>
          <a:p>
            <a:pPr marL="285750" lvl="0" indent="-285750">
              <a:buFont typeface="Arial" panose="020B0604020202020204" pitchFamily="34" charset="0"/>
              <a:buChar char="•"/>
            </a:pPr>
            <a:r>
              <a:rPr lang="es-CO" dirty="0"/>
              <a:t>Eliminación de </a:t>
            </a:r>
            <a:r>
              <a:rPr lang="es-CO" dirty="0" err="1"/>
              <a:t>Stopwords</a:t>
            </a:r>
            <a:r>
              <a:rPr lang="es-CO" dirty="0"/>
              <a:t> y Lematización con la librería </a:t>
            </a:r>
            <a:r>
              <a:rPr lang="es-CO" dirty="0" err="1"/>
              <a:t>gensim</a:t>
            </a:r>
            <a:r>
              <a:rPr lang="es-CO" dirty="0"/>
              <a:t> </a:t>
            </a:r>
            <a:endParaRPr lang="en-GB" dirty="0"/>
          </a:p>
        </p:txBody>
      </p:sp>
      <p:pic>
        <p:nvPicPr>
          <p:cNvPr id="2052" name="Picture 4" descr="Machine learning | Maka solutions">
            <a:extLst>
              <a:ext uri="{FF2B5EF4-FFF2-40B4-BE49-F238E27FC236}">
                <a16:creationId xmlns:a16="http://schemas.microsoft.com/office/drawing/2014/main" id="{54C30BD3-F1BE-4B66-A54D-EC5520FE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568" y="3797974"/>
            <a:ext cx="6900863" cy="261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4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93676"/>
            <a:ext cx="10515600" cy="711200"/>
          </a:xfrm>
        </p:spPr>
        <p:txBody>
          <a:bodyPr/>
          <a:lstStyle/>
          <a:p>
            <a:r>
              <a:rPr lang="es-CO" dirty="0">
                <a:solidFill>
                  <a:schemeClr val="accent5"/>
                </a:solidFill>
              </a:rPr>
              <a:t>CRISP-DM </a:t>
            </a:r>
            <a:endParaRPr lang="en-GB" dirty="0">
              <a:solidFill>
                <a:schemeClr val="accent5"/>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4852983"/>
          </a:xfrm>
        </p:spPr>
        <p:txBody>
          <a:bodyPr>
            <a:normAutofit/>
          </a:bodyPr>
          <a:lstStyle/>
          <a:p>
            <a:pPr marL="0" indent="0" algn="just">
              <a:buNone/>
            </a:pPr>
            <a:r>
              <a:rPr lang="es-CO" sz="2000" dirty="0"/>
              <a:t>Esta </a:t>
            </a:r>
            <a:r>
              <a:rPr lang="es-ES" sz="2000" dirty="0"/>
              <a:t>metodología proporciona un enfoque estructural para la planificación de proyectos de minería de datos </a:t>
            </a:r>
            <a:endParaRPr lang="en-GB" sz="2000"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AEE36EE1-3631-4116-ACB4-747AC0548272}"/>
              </a:ext>
            </a:extLst>
          </p:cNvPr>
          <p:cNvPicPr>
            <a:picLocks noChangeAspect="1"/>
          </p:cNvPicPr>
          <p:nvPr/>
        </p:nvPicPr>
        <p:blipFill rotWithShape="1">
          <a:blip r:embed="rId3"/>
          <a:srcRect l="10480" t="6612" r="10328" b="2167"/>
          <a:stretch/>
        </p:blipFill>
        <p:spPr>
          <a:xfrm>
            <a:off x="2908300" y="1836649"/>
            <a:ext cx="5384801" cy="4756238"/>
          </a:xfrm>
          <a:prstGeom prst="rect">
            <a:avLst/>
          </a:prstGeom>
        </p:spPr>
      </p:pic>
    </p:spTree>
    <p:extLst>
      <p:ext uri="{BB962C8B-B14F-4D97-AF65-F5344CB8AC3E}">
        <p14:creationId xmlns:p14="http://schemas.microsoft.com/office/powerpoint/2010/main" val="163829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CA2E8A-E4D2-4C3C-A405-DFE77272369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Limpieza de datos Clasificación </a:t>
            </a:r>
          </a:p>
        </p:txBody>
      </p:sp>
      <p:cxnSp>
        <p:nvCxnSpPr>
          <p:cNvPr id="5" name="Straight Connector 4">
            <a:extLst>
              <a:ext uri="{FF2B5EF4-FFF2-40B4-BE49-F238E27FC236}">
                <a16:creationId xmlns:a16="http://schemas.microsoft.com/office/drawing/2014/main" id="{0D6EF776-D641-449D-A5DB-32517BF7E9EE}"/>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D2B822EC-BFE8-4691-8D02-031927610F6D}"/>
              </a:ext>
            </a:extLst>
          </p:cNvPr>
          <p:cNvSpPr txBox="1"/>
          <p:nvPr/>
        </p:nvSpPr>
        <p:spPr>
          <a:xfrm>
            <a:off x="1104900" y="1388150"/>
            <a:ext cx="5676900" cy="4524315"/>
          </a:xfrm>
          <a:prstGeom prst="rect">
            <a:avLst/>
          </a:prstGeom>
          <a:noFill/>
        </p:spPr>
        <p:txBody>
          <a:bodyPr wrap="square" rtlCol="0">
            <a:spAutoFit/>
          </a:bodyPr>
          <a:lstStyle/>
          <a:p>
            <a:pPr algn="just"/>
            <a:r>
              <a:rPr lang="es-CO" dirty="0"/>
              <a:t>Se establece una medida de centralidad para los </a:t>
            </a:r>
            <a:r>
              <a:rPr lang="es-CO" i="1" dirty="0"/>
              <a:t>n</a:t>
            </a:r>
            <a:r>
              <a:rPr lang="es-CO" dirty="0"/>
              <a:t> productos que contienen los clientes y a partir de esta medida recrear la variable de interés de la siguiente manera:</a:t>
            </a:r>
          </a:p>
          <a:p>
            <a:endParaRPr lang="en-GB" dirty="0"/>
          </a:p>
          <a:p>
            <a:r>
              <a:rPr lang="es-CO" dirty="0"/>
              <a:t>Calificación del producto: valores entre [0 - 100]</a:t>
            </a:r>
          </a:p>
          <a:p>
            <a:endParaRPr lang="en-GB" dirty="0"/>
          </a:p>
          <a:p>
            <a:r>
              <a:rPr lang="es-CO" dirty="0"/>
              <a:t>Nueva variable de interés: </a:t>
            </a:r>
            <a:endParaRPr lang="en-GB" dirty="0"/>
          </a:p>
          <a:p>
            <a:pPr marL="285750" lvl="0" indent="-285750">
              <a:buFont typeface="Arial" panose="020B0604020202020204" pitchFamily="34" charset="0"/>
              <a:buChar char="•"/>
            </a:pPr>
            <a:r>
              <a:rPr lang="es-CO" dirty="0"/>
              <a:t>No pago: valores entre</a:t>
            </a:r>
            <a:r>
              <a:rPr lang="es-CO" b="1" dirty="0"/>
              <a:t> [0 – 50]</a:t>
            </a:r>
            <a:endParaRPr lang="en-GB" b="1" dirty="0"/>
          </a:p>
          <a:p>
            <a:pPr marL="285750" lvl="0" indent="-285750" algn="just">
              <a:buFont typeface="Arial" panose="020B0604020202020204" pitchFamily="34" charset="0"/>
              <a:buChar char="•"/>
            </a:pPr>
            <a:r>
              <a:rPr lang="es-CO" dirty="0"/>
              <a:t>Pago inoportuno: valores entre </a:t>
            </a:r>
            <a:r>
              <a:rPr lang="es-CO" b="1" dirty="0"/>
              <a:t>[51 – 75]</a:t>
            </a:r>
            <a:endParaRPr lang="en-GB" b="1" dirty="0"/>
          </a:p>
          <a:p>
            <a:pPr marL="285750" lvl="0" indent="-285750">
              <a:buFont typeface="Arial" panose="020B0604020202020204" pitchFamily="34" charset="0"/>
              <a:buChar char="•"/>
            </a:pPr>
            <a:r>
              <a:rPr lang="es-CO" dirty="0"/>
              <a:t>Pago: valores entre </a:t>
            </a:r>
            <a:r>
              <a:rPr lang="es-CO" b="1" dirty="0"/>
              <a:t>[76 – 100]</a:t>
            </a:r>
          </a:p>
          <a:p>
            <a:pPr marL="285750" lvl="0" indent="-285750">
              <a:buFont typeface="Arial" panose="020B0604020202020204" pitchFamily="34" charset="0"/>
              <a:buChar char="•"/>
            </a:pPr>
            <a:endParaRPr lang="es-CO" b="1" dirty="0"/>
          </a:p>
          <a:p>
            <a:pPr algn="just"/>
            <a:r>
              <a:rPr lang="es-CO" dirty="0"/>
              <a:t>Se realizó una división de la información de acuerdo a las regiones comerciales definidas por la empresa, calculando el promedio de la calificación de servicio y agrupando por cliente.</a:t>
            </a:r>
          </a:p>
        </p:txBody>
      </p:sp>
      <p:pic>
        <p:nvPicPr>
          <p:cNvPr id="1026" name="Picture 2" descr="Limpiar la base de datos para disponer de los mejores registros">
            <a:extLst>
              <a:ext uri="{FF2B5EF4-FFF2-40B4-BE49-F238E27FC236}">
                <a16:creationId xmlns:a16="http://schemas.microsoft.com/office/drawing/2014/main" id="{70FB8AB4-4D03-460A-B2E0-CDD4838183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15" r="14778"/>
          <a:stretch/>
        </p:blipFill>
        <p:spPr bwMode="auto">
          <a:xfrm>
            <a:off x="6781800" y="1388150"/>
            <a:ext cx="457200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8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C8729944-0F82-44E8-8865-AFBA6596942E}"/>
              </a:ext>
            </a:extLst>
          </p:cNvPr>
          <p:cNvGraphicFramePr>
            <a:graphicFrameLocks noGrp="1"/>
          </p:cNvGraphicFramePr>
          <p:nvPr>
            <p:ph idx="1"/>
            <p:extLst>
              <p:ext uri="{D42A27DB-BD31-4B8C-83A1-F6EECF244321}">
                <p14:modId xmlns:p14="http://schemas.microsoft.com/office/powerpoint/2010/main" val="3723193342"/>
              </p:ext>
            </p:extLst>
          </p:nvPr>
        </p:nvGraphicFramePr>
        <p:xfrm>
          <a:off x="838200" y="1431112"/>
          <a:ext cx="10515600" cy="4728055"/>
        </p:xfrm>
        <a:graphic>
          <a:graphicData uri="http://schemas.openxmlformats.org/drawingml/2006/table">
            <a:tbl>
              <a:tblPr firstRow="1" bandRow="1">
                <a:tableStyleId>{C083E6E3-FA7D-4D7B-A595-EF9225AFEA82}</a:tableStyleId>
              </a:tblPr>
              <a:tblGrid>
                <a:gridCol w="2695832">
                  <a:extLst>
                    <a:ext uri="{9D8B030D-6E8A-4147-A177-3AD203B41FA5}">
                      <a16:colId xmlns:a16="http://schemas.microsoft.com/office/drawing/2014/main" val="740344011"/>
                    </a:ext>
                  </a:extLst>
                </a:gridCol>
                <a:gridCol w="7819768">
                  <a:extLst>
                    <a:ext uri="{9D8B030D-6E8A-4147-A177-3AD203B41FA5}">
                      <a16:colId xmlns:a16="http://schemas.microsoft.com/office/drawing/2014/main" val="659784743"/>
                    </a:ext>
                  </a:extLst>
                </a:gridCol>
              </a:tblGrid>
              <a:tr h="463957">
                <a:tc>
                  <a:txBody>
                    <a:bodyPr/>
                    <a:lstStyle/>
                    <a:p>
                      <a:r>
                        <a:rPr lang="es-CO" dirty="0"/>
                        <a:t>Método:</a:t>
                      </a:r>
                      <a:endParaRPr lang="en-GB" b="1" dirty="0"/>
                    </a:p>
                  </a:txBody>
                  <a:tcPr/>
                </a:tc>
                <a:tc>
                  <a:txBody>
                    <a:bodyPr/>
                    <a:lstStyle/>
                    <a:p>
                      <a:r>
                        <a:rPr lang="es-CO" dirty="0"/>
                        <a:t>AVF (</a:t>
                      </a:r>
                      <a:r>
                        <a:rPr lang="es-CO" dirty="0" err="1"/>
                        <a:t>Attribute</a:t>
                      </a:r>
                      <a:r>
                        <a:rPr lang="es-CO" dirty="0"/>
                        <a:t> </a:t>
                      </a:r>
                      <a:r>
                        <a:rPr lang="es-CO" dirty="0" err="1"/>
                        <a:t>Value</a:t>
                      </a:r>
                      <a:r>
                        <a:rPr lang="es-CO" dirty="0"/>
                        <a:t> </a:t>
                      </a:r>
                      <a:r>
                        <a:rPr lang="es-CO" dirty="0" err="1"/>
                        <a:t>Frequency</a:t>
                      </a:r>
                      <a:r>
                        <a:rPr lang="es-CO" dirty="0"/>
                        <a:t>)</a:t>
                      </a:r>
                      <a:endParaRPr lang="en-GB" b="0" dirty="0"/>
                    </a:p>
                  </a:txBody>
                  <a:tcPr/>
                </a:tc>
                <a:extLst>
                  <a:ext uri="{0D108BD9-81ED-4DB2-BD59-A6C34878D82A}">
                    <a16:rowId xmlns:a16="http://schemas.microsoft.com/office/drawing/2014/main" val="641717621"/>
                  </a:ext>
                </a:extLst>
              </a:tr>
              <a:tr h="463957">
                <a:tc>
                  <a:txBody>
                    <a:bodyPr/>
                    <a:lstStyle/>
                    <a:p>
                      <a:r>
                        <a:rPr lang="es-CO" dirty="0"/>
                        <a:t>Descripción del método:</a:t>
                      </a:r>
                      <a:endParaRPr lang="en-GB" b="1" dirty="0"/>
                    </a:p>
                  </a:txBody>
                  <a:tcPr/>
                </a:tc>
                <a:tc>
                  <a:txBody>
                    <a:bodyPr/>
                    <a:lstStyle/>
                    <a:p>
                      <a:r>
                        <a:rPr lang="es-ES" dirty="0"/>
                        <a:t>Estrategia de detección de valores atípicos, escalable para datos categóricos.</a:t>
                      </a:r>
                      <a:endParaRPr lang="en-GB" dirty="0"/>
                    </a:p>
                  </a:txBody>
                  <a:tcPr/>
                </a:tc>
                <a:extLst>
                  <a:ext uri="{0D108BD9-81ED-4DB2-BD59-A6C34878D82A}">
                    <a16:rowId xmlns:a16="http://schemas.microsoft.com/office/drawing/2014/main" val="795784103"/>
                  </a:ext>
                </a:extLst>
              </a:tr>
              <a:tr h="800803">
                <a:tc>
                  <a:txBody>
                    <a:bodyPr/>
                    <a:lstStyle/>
                    <a:p>
                      <a:r>
                        <a:rPr lang="es-CO" dirty="0"/>
                        <a:t>Objetivo:</a:t>
                      </a:r>
                      <a:endParaRPr lang="en-GB" b="1" dirty="0"/>
                    </a:p>
                  </a:txBody>
                  <a:tcPr/>
                </a:tc>
                <a:tc>
                  <a:txBody>
                    <a:bodyPr/>
                    <a:lstStyle/>
                    <a:p>
                      <a:r>
                        <a:rPr lang="es-CO" dirty="0"/>
                        <a:t>Detección de valores atípicos, basándose en la frecuencia de cada uno de sus atributos.</a:t>
                      </a:r>
                      <a:endParaRPr lang="en-GB" dirty="0"/>
                    </a:p>
                  </a:txBody>
                  <a:tcPr/>
                </a:tc>
                <a:extLst>
                  <a:ext uri="{0D108BD9-81ED-4DB2-BD59-A6C34878D82A}">
                    <a16:rowId xmlns:a16="http://schemas.microsoft.com/office/drawing/2014/main" val="3551877396"/>
                  </a:ext>
                </a:extLst>
              </a:tr>
              <a:tr h="1159463">
                <a:tc>
                  <a:txBody>
                    <a:bodyPr/>
                    <a:lstStyle/>
                    <a:p>
                      <a:r>
                        <a:rPr lang="es-CO" dirty="0"/>
                        <a:t>Pasos:</a:t>
                      </a:r>
                      <a:endParaRPr lang="en-GB" b="1" dirty="0"/>
                    </a:p>
                  </a:txBody>
                  <a:tcPr/>
                </a:tc>
                <a:tc>
                  <a:txBody>
                    <a:bodyPr/>
                    <a:lstStyle/>
                    <a:p>
                      <a:pPr marL="342900" indent="-342900">
                        <a:buFont typeface="+mj-lt"/>
                        <a:buAutoNum type="arabicPeriod"/>
                      </a:pPr>
                      <a:r>
                        <a:rPr lang="es-ES" dirty="0"/>
                        <a:t>Calcular la frecuencia de cada valor posible en cada uno de sus atributos.</a:t>
                      </a:r>
                    </a:p>
                    <a:p>
                      <a:pPr marL="342900" indent="-342900">
                        <a:buFont typeface="+mj-lt"/>
                        <a:buAutoNum type="arabicPeriod"/>
                      </a:pPr>
                      <a:r>
                        <a:rPr lang="es-ES" dirty="0"/>
                        <a:t>Calcular la frecuencia media para cada individuo.</a:t>
                      </a:r>
                    </a:p>
                    <a:p>
                      <a:pPr marL="342900" indent="-342900">
                        <a:buFont typeface="+mj-lt"/>
                        <a:buAutoNum type="arabicPeriod"/>
                      </a:pPr>
                      <a:r>
                        <a:rPr lang="es-ES" dirty="0"/>
                        <a:t>Los puntos con puntuaciones más bajas tienen más probabilidades de ser valores atípicos ya que tendrán valores poco frecuentes en promedio.</a:t>
                      </a:r>
                      <a:endParaRPr lang="en-GB" dirty="0"/>
                    </a:p>
                  </a:txBody>
                  <a:tcPr/>
                </a:tc>
                <a:extLst>
                  <a:ext uri="{0D108BD9-81ED-4DB2-BD59-A6C34878D82A}">
                    <a16:rowId xmlns:a16="http://schemas.microsoft.com/office/drawing/2014/main" val="502347478"/>
                  </a:ext>
                </a:extLst>
              </a:tr>
              <a:tr h="1188651">
                <a:tc>
                  <a:txBody>
                    <a:bodyPr/>
                    <a:lstStyle/>
                    <a:p>
                      <a:r>
                        <a:rPr lang="es-CO" dirty="0"/>
                        <a:t>Ecuación:</a:t>
                      </a:r>
                      <a:endParaRPr lang="en-GB" b="1" dirty="0"/>
                    </a:p>
                  </a:txBody>
                  <a:tcPr/>
                </a:tc>
                <a:tc>
                  <a:txBody>
                    <a:bodyPr/>
                    <a:lstStyle/>
                    <a:p>
                      <a:endParaRPr lang="es-CO" dirty="0"/>
                    </a:p>
                  </a:txBody>
                  <a:tcPr/>
                </a:tc>
                <a:extLst>
                  <a:ext uri="{0D108BD9-81ED-4DB2-BD59-A6C34878D82A}">
                    <a16:rowId xmlns:a16="http://schemas.microsoft.com/office/drawing/2014/main" val="173632506"/>
                  </a:ext>
                </a:extLst>
              </a:tr>
              <a:tr h="621967">
                <a:tc>
                  <a:txBody>
                    <a:bodyPr/>
                    <a:lstStyle/>
                    <a:p>
                      <a:r>
                        <a:rPr lang="es-CO" b="0" dirty="0"/>
                        <a:t>Complejidad</a:t>
                      </a:r>
                      <a:r>
                        <a:rPr lang="es-CO" b="1" dirty="0"/>
                        <a:t>:</a:t>
                      </a:r>
                      <a:endParaRPr lang="en-GB" b="1" dirty="0"/>
                    </a:p>
                  </a:txBody>
                  <a:tcPr/>
                </a:tc>
                <a:tc>
                  <a:txBody>
                    <a:bodyPr/>
                    <a:lstStyle/>
                    <a:p>
                      <a:r>
                        <a:rPr lang="en-GB" dirty="0"/>
                        <a:t>O(nm)</a:t>
                      </a:r>
                    </a:p>
                  </a:txBody>
                  <a:tcPr/>
                </a:tc>
                <a:extLst>
                  <a:ext uri="{0D108BD9-81ED-4DB2-BD59-A6C34878D82A}">
                    <a16:rowId xmlns:a16="http://schemas.microsoft.com/office/drawing/2014/main" val="1776213406"/>
                  </a:ext>
                </a:extLst>
              </a:tr>
            </a:tbl>
          </a:graphicData>
        </a:graphic>
      </p:graphicFrame>
      <p:sp>
        <p:nvSpPr>
          <p:cNvPr id="5" name="Title 1">
            <a:extLst>
              <a:ext uri="{FF2B5EF4-FFF2-40B4-BE49-F238E27FC236}">
                <a16:creationId xmlns:a16="http://schemas.microsoft.com/office/drawing/2014/main" id="{7A448A54-12B5-4496-AADB-3BA0BC97F9D7}"/>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0A1A2"/>
                </a:solidFill>
              </a:rPr>
              <a:t>Outliers</a:t>
            </a:r>
            <a:endParaRPr lang="es-ES" b="1" dirty="0">
              <a:solidFill>
                <a:srgbClr val="A0A1A2"/>
              </a:solidFill>
            </a:endParaRPr>
          </a:p>
        </p:txBody>
      </p:sp>
      <p:cxnSp>
        <p:nvCxnSpPr>
          <p:cNvPr id="6" name="Straight Connector 5">
            <a:extLst>
              <a:ext uri="{FF2B5EF4-FFF2-40B4-BE49-F238E27FC236}">
                <a16:creationId xmlns:a16="http://schemas.microsoft.com/office/drawing/2014/main" id="{286C26F3-FF1B-48D8-B066-B86B513E05B2}"/>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pic>
        <p:nvPicPr>
          <p:cNvPr id="9" name="Picture 8">
            <a:extLst>
              <a:ext uri="{FF2B5EF4-FFF2-40B4-BE49-F238E27FC236}">
                <a16:creationId xmlns:a16="http://schemas.microsoft.com/office/drawing/2014/main" id="{046EA1C4-5BCD-4CC0-98EB-F2C8BC5A15F8}"/>
              </a:ext>
            </a:extLst>
          </p:cNvPr>
          <p:cNvPicPr>
            <a:picLocks noChangeAspect="1"/>
          </p:cNvPicPr>
          <p:nvPr/>
        </p:nvPicPr>
        <p:blipFill>
          <a:blip r:embed="rId2"/>
          <a:stretch>
            <a:fillRect/>
          </a:stretch>
        </p:blipFill>
        <p:spPr>
          <a:xfrm>
            <a:off x="3702522" y="4457654"/>
            <a:ext cx="3724275" cy="971550"/>
          </a:xfrm>
          <a:prstGeom prst="rect">
            <a:avLst/>
          </a:prstGeom>
        </p:spPr>
      </p:pic>
    </p:spTree>
    <p:extLst>
      <p:ext uri="{BB962C8B-B14F-4D97-AF65-F5344CB8AC3E}">
        <p14:creationId xmlns:p14="http://schemas.microsoft.com/office/powerpoint/2010/main" val="258315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FCC438"/>
                </a:solidFill>
              </a:rPr>
              <a:t>Modelling</a:t>
            </a:r>
          </a:p>
        </p:txBody>
      </p:sp>
      <p:pic>
        <p:nvPicPr>
          <p:cNvPr id="7170" name="Picture 2" descr="Introducing the First Machine Learning Course With a Job Guarantee ...">
            <a:extLst>
              <a:ext uri="{FF2B5EF4-FFF2-40B4-BE49-F238E27FC236}">
                <a16:creationId xmlns:a16="http://schemas.microsoft.com/office/drawing/2014/main" id="{27A01613-1CCE-4631-9F1A-0AD42D2720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03"/>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Seleccionar la técnica de modelado</a:t>
            </a:r>
          </a:p>
          <a:p>
            <a:pPr marL="457200" indent="-457200">
              <a:buFont typeface="+mj-lt"/>
              <a:buAutoNum type="arabicPeriod"/>
            </a:pPr>
            <a:r>
              <a:rPr lang="es-CO" sz="2000" dirty="0"/>
              <a:t>Generar el plan de prueba</a:t>
            </a:r>
          </a:p>
          <a:p>
            <a:pPr marL="457200" indent="-457200">
              <a:buFont typeface="+mj-lt"/>
              <a:buAutoNum type="arabicPeriod"/>
            </a:pPr>
            <a:r>
              <a:rPr lang="es-CO" sz="2000" dirty="0"/>
              <a:t>Construir el modelo </a:t>
            </a:r>
          </a:p>
          <a:p>
            <a:pPr marL="457200" indent="-457200">
              <a:buFont typeface="+mj-lt"/>
              <a:buAutoNum type="arabicPeriod"/>
            </a:pPr>
            <a:r>
              <a:rPr lang="es-CO" sz="2000" dirty="0"/>
              <a:t>Evaluar el modelo</a:t>
            </a:r>
          </a:p>
        </p:txBody>
      </p:sp>
      <p:pic>
        <p:nvPicPr>
          <p:cNvPr id="3" name="Picture 2">
            <a:extLst>
              <a:ext uri="{FF2B5EF4-FFF2-40B4-BE49-F238E27FC236}">
                <a16:creationId xmlns:a16="http://schemas.microsoft.com/office/drawing/2014/main" id="{D2327BE9-787A-4328-A7F5-386B38CC4202}"/>
              </a:ext>
            </a:extLst>
          </p:cNvPr>
          <p:cNvPicPr>
            <a:picLocks noChangeAspect="1"/>
          </p:cNvPicPr>
          <p:nvPr/>
        </p:nvPicPr>
        <p:blipFill rotWithShape="1">
          <a:blip r:embed="rId3"/>
          <a:srcRect l="6187"/>
          <a:stretch/>
        </p:blipFill>
        <p:spPr>
          <a:xfrm>
            <a:off x="5956299" y="1277312"/>
            <a:ext cx="1647949" cy="1333500"/>
          </a:xfrm>
          <a:prstGeom prst="rect">
            <a:avLst/>
          </a:prstGeom>
        </p:spPr>
      </p:pic>
    </p:spTree>
    <p:extLst>
      <p:ext uri="{BB962C8B-B14F-4D97-AF65-F5344CB8AC3E}">
        <p14:creationId xmlns:p14="http://schemas.microsoft.com/office/powerpoint/2010/main" val="203132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DD1AC45-7A5D-4676-9F70-D051FA0323D5}"/>
              </a:ext>
            </a:extLst>
          </p:cNvPr>
          <p:cNvGraphicFramePr>
            <a:graphicFrameLocks noGrp="1"/>
          </p:cNvGraphicFramePr>
          <p:nvPr>
            <p:ph idx="1"/>
            <p:extLst>
              <p:ext uri="{D42A27DB-BD31-4B8C-83A1-F6EECF244321}">
                <p14:modId xmlns:p14="http://schemas.microsoft.com/office/powerpoint/2010/main" val="2493274237"/>
              </p:ext>
            </p:extLst>
          </p:nvPr>
        </p:nvGraphicFramePr>
        <p:xfrm>
          <a:off x="842682" y="213759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ED12A717-A27A-47CA-AF7F-9ED97A4A8C46}"/>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a:t>
            </a:r>
          </a:p>
        </p:txBody>
      </p:sp>
      <p:cxnSp>
        <p:nvCxnSpPr>
          <p:cNvPr id="5" name="Straight Connector 4">
            <a:extLst>
              <a:ext uri="{FF2B5EF4-FFF2-40B4-BE49-F238E27FC236}">
                <a16:creationId xmlns:a16="http://schemas.microsoft.com/office/drawing/2014/main" id="{ACF727DA-8EEB-4D74-A9E6-13937557EADD}"/>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56BFA183-F080-4B45-B33B-B42BF3D0DF26}"/>
              </a:ext>
            </a:extLst>
          </p:cNvPr>
          <p:cNvSpPr txBox="1"/>
          <p:nvPr/>
        </p:nvSpPr>
        <p:spPr>
          <a:xfrm>
            <a:off x="1104900" y="1388151"/>
            <a:ext cx="10253382" cy="646331"/>
          </a:xfrm>
          <a:prstGeom prst="rect">
            <a:avLst/>
          </a:prstGeom>
          <a:noFill/>
        </p:spPr>
        <p:txBody>
          <a:bodyPr wrap="square" rtlCol="0">
            <a:spAutoFit/>
          </a:bodyPr>
          <a:lstStyle/>
          <a:p>
            <a:pPr algn="just"/>
            <a:r>
              <a:rPr lang="es-CO" dirty="0"/>
              <a:t>El modelo LDA fue construido con la librería </a:t>
            </a:r>
            <a:r>
              <a:rPr lang="es-CO" dirty="0" err="1"/>
              <a:t>gensim</a:t>
            </a:r>
            <a:r>
              <a:rPr lang="es-CO" dirty="0"/>
              <a:t> Y </a:t>
            </a:r>
            <a:r>
              <a:rPr lang="en-GB" dirty="0"/>
              <a:t>NLTK para el pre-</a:t>
            </a:r>
            <a:r>
              <a:rPr lang="en-GB" dirty="0" err="1"/>
              <a:t>procesamiento</a:t>
            </a:r>
            <a:r>
              <a:rPr lang="en-GB" dirty="0"/>
              <a:t>. </a:t>
            </a:r>
            <a:endParaRPr lang="es-CO" dirty="0"/>
          </a:p>
          <a:p>
            <a:endParaRPr lang="en-GB" dirty="0"/>
          </a:p>
        </p:txBody>
      </p:sp>
    </p:spTree>
    <p:extLst>
      <p:ext uri="{BB962C8B-B14F-4D97-AF65-F5344CB8AC3E}">
        <p14:creationId xmlns:p14="http://schemas.microsoft.com/office/powerpoint/2010/main" val="286957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E46BA-B9FD-4AB0-898D-E63A9C91FA0F}"/>
              </a:ext>
            </a:extLst>
          </p:cNvPr>
          <p:cNvPicPr>
            <a:picLocks noChangeAspect="1"/>
          </p:cNvPicPr>
          <p:nvPr/>
        </p:nvPicPr>
        <p:blipFill>
          <a:blip r:embed="rId2"/>
          <a:stretch>
            <a:fillRect/>
          </a:stretch>
        </p:blipFill>
        <p:spPr>
          <a:xfrm>
            <a:off x="414152" y="1278991"/>
            <a:ext cx="11468310" cy="5579003"/>
          </a:xfrm>
          <a:prstGeom prst="rect">
            <a:avLst/>
          </a:prstGeom>
        </p:spPr>
      </p:pic>
      <p:cxnSp>
        <p:nvCxnSpPr>
          <p:cNvPr id="3" name="Straight Connector 2">
            <a:extLst>
              <a:ext uri="{FF2B5EF4-FFF2-40B4-BE49-F238E27FC236}">
                <a16:creationId xmlns:a16="http://schemas.microsoft.com/office/drawing/2014/main" id="{2EC4289D-82B5-4151-B4C5-96F368987EF5}"/>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sp>
        <p:nvSpPr>
          <p:cNvPr id="4" name="Title 1">
            <a:extLst>
              <a:ext uri="{FF2B5EF4-FFF2-40B4-BE49-F238E27FC236}">
                <a16:creationId xmlns:a16="http://schemas.microsoft.com/office/drawing/2014/main" id="{1E161EB6-9251-4857-93C1-66688FB550BD}"/>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a:t>
            </a:r>
          </a:p>
        </p:txBody>
      </p:sp>
    </p:spTree>
    <p:extLst>
      <p:ext uri="{BB962C8B-B14F-4D97-AF65-F5344CB8AC3E}">
        <p14:creationId xmlns:p14="http://schemas.microsoft.com/office/powerpoint/2010/main" val="391710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D9C1-9B0B-4CCB-9CC3-9B676AC12EE0}"/>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 Top1</a:t>
            </a:r>
          </a:p>
        </p:txBody>
      </p:sp>
      <p:cxnSp>
        <p:nvCxnSpPr>
          <p:cNvPr id="3" name="Straight Connector 2">
            <a:extLst>
              <a:ext uri="{FF2B5EF4-FFF2-40B4-BE49-F238E27FC236}">
                <a16:creationId xmlns:a16="http://schemas.microsoft.com/office/drawing/2014/main" id="{7F4E2328-2A8B-45D5-B993-06CD6A016712}"/>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04979C1C-E85A-441E-B424-7D5FBF2BC2D3}"/>
              </a:ext>
            </a:extLst>
          </p:cNvPr>
          <p:cNvPicPr>
            <a:picLocks noChangeAspect="1"/>
          </p:cNvPicPr>
          <p:nvPr/>
        </p:nvPicPr>
        <p:blipFill>
          <a:blip r:embed="rId2"/>
          <a:stretch>
            <a:fillRect/>
          </a:stretch>
        </p:blipFill>
        <p:spPr>
          <a:xfrm>
            <a:off x="333384" y="1171201"/>
            <a:ext cx="11744316" cy="5656392"/>
          </a:xfrm>
          <a:prstGeom prst="rect">
            <a:avLst/>
          </a:prstGeom>
        </p:spPr>
      </p:pic>
    </p:spTree>
    <p:extLst>
      <p:ext uri="{BB962C8B-B14F-4D97-AF65-F5344CB8AC3E}">
        <p14:creationId xmlns:p14="http://schemas.microsoft.com/office/powerpoint/2010/main" val="3525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9FA5-A3B5-49E2-BEFD-4584F55C9853}"/>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 Top2</a:t>
            </a:r>
          </a:p>
        </p:txBody>
      </p:sp>
      <p:cxnSp>
        <p:nvCxnSpPr>
          <p:cNvPr id="3" name="Straight Connector 2">
            <a:extLst>
              <a:ext uri="{FF2B5EF4-FFF2-40B4-BE49-F238E27FC236}">
                <a16:creationId xmlns:a16="http://schemas.microsoft.com/office/drawing/2014/main" id="{A5EE3E33-740D-4B2A-AB6D-4A58638D0541}"/>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18BBC7CD-5B5C-47F9-9DBA-367DB7D297DC}"/>
              </a:ext>
            </a:extLst>
          </p:cNvPr>
          <p:cNvPicPr>
            <a:picLocks noChangeAspect="1"/>
          </p:cNvPicPr>
          <p:nvPr/>
        </p:nvPicPr>
        <p:blipFill rotWithShape="1">
          <a:blip r:embed="rId2"/>
          <a:srcRect b="1174"/>
          <a:stretch/>
        </p:blipFill>
        <p:spPr>
          <a:xfrm>
            <a:off x="158683" y="1172177"/>
            <a:ext cx="11874634" cy="5613072"/>
          </a:xfrm>
          <a:prstGeom prst="rect">
            <a:avLst/>
          </a:prstGeom>
        </p:spPr>
      </p:pic>
    </p:spTree>
    <p:extLst>
      <p:ext uri="{BB962C8B-B14F-4D97-AF65-F5344CB8AC3E}">
        <p14:creationId xmlns:p14="http://schemas.microsoft.com/office/powerpoint/2010/main" val="81780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BCA2E8A-E4D2-4C3C-A405-DFE77272369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Competencia de Clasificadores ML</a:t>
            </a:r>
          </a:p>
        </p:txBody>
      </p:sp>
      <p:cxnSp>
        <p:nvCxnSpPr>
          <p:cNvPr id="10" name="Straight Connector 4">
            <a:extLst>
              <a:ext uri="{FF2B5EF4-FFF2-40B4-BE49-F238E27FC236}">
                <a16:creationId xmlns:a16="http://schemas.microsoft.com/office/drawing/2014/main" id="{0D6EF776-D641-449D-A5DB-32517BF7E9EE}"/>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19" name="Imagen 18"/>
          <p:cNvPicPr>
            <a:picLocks noChangeAspect="1"/>
          </p:cNvPicPr>
          <p:nvPr/>
        </p:nvPicPr>
        <p:blipFill>
          <a:blip r:embed="rId2"/>
          <a:stretch>
            <a:fillRect/>
          </a:stretch>
        </p:blipFill>
        <p:spPr>
          <a:xfrm>
            <a:off x="7766886" y="1138078"/>
            <a:ext cx="4286250" cy="1895473"/>
          </a:xfrm>
          <a:prstGeom prst="rect">
            <a:avLst/>
          </a:prstGeom>
        </p:spPr>
      </p:pic>
      <p:pic>
        <p:nvPicPr>
          <p:cNvPr id="21" name="Imagen 20"/>
          <p:cNvPicPr>
            <a:picLocks noChangeAspect="1"/>
          </p:cNvPicPr>
          <p:nvPr/>
        </p:nvPicPr>
        <p:blipFill>
          <a:blip r:embed="rId3"/>
          <a:stretch>
            <a:fillRect/>
          </a:stretch>
        </p:blipFill>
        <p:spPr>
          <a:xfrm>
            <a:off x="14287" y="2993627"/>
            <a:ext cx="4276725" cy="1968898"/>
          </a:xfrm>
          <a:prstGeom prst="rect">
            <a:avLst/>
          </a:prstGeom>
        </p:spPr>
      </p:pic>
      <p:pic>
        <p:nvPicPr>
          <p:cNvPr id="22" name="Imagen 21"/>
          <p:cNvPicPr>
            <a:picLocks noChangeAspect="1"/>
          </p:cNvPicPr>
          <p:nvPr/>
        </p:nvPicPr>
        <p:blipFill>
          <a:blip r:embed="rId4"/>
          <a:stretch>
            <a:fillRect/>
          </a:stretch>
        </p:blipFill>
        <p:spPr>
          <a:xfrm>
            <a:off x="8124" y="4962525"/>
            <a:ext cx="4276725" cy="1895475"/>
          </a:xfrm>
          <a:prstGeom prst="rect">
            <a:avLst/>
          </a:prstGeom>
        </p:spPr>
      </p:pic>
      <p:pic>
        <p:nvPicPr>
          <p:cNvPr id="24" name="Imagen 23"/>
          <p:cNvPicPr>
            <a:picLocks noChangeAspect="1"/>
          </p:cNvPicPr>
          <p:nvPr/>
        </p:nvPicPr>
        <p:blipFill>
          <a:blip r:embed="rId5"/>
          <a:stretch>
            <a:fillRect/>
          </a:stretch>
        </p:blipFill>
        <p:spPr>
          <a:xfrm>
            <a:off x="7766886" y="3035381"/>
            <a:ext cx="4286250" cy="1831019"/>
          </a:xfrm>
          <a:prstGeom prst="rect">
            <a:avLst/>
          </a:prstGeom>
        </p:spPr>
      </p:pic>
      <p:pic>
        <p:nvPicPr>
          <p:cNvPr id="25" name="Imagen 24"/>
          <p:cNvPicPr>
            <a:picLocks noChangeAspect="1"/>
          </p:cNvPicPr>
          <p:nvPr/>
        </p:nvPicPr>
        <p:blipFill>
          <a:blip r:embed="rId6"/>
          <a:stretch>
            <a:fillRect/>
          </a:stretch>
        </p:blipFill>
        <p:spPr>
          <a:xfrm>
            <a:off x="7776411" y="4866401"/>
            <a:ext cx="4276725" cy="1982074"/>
          </a:xfrm>
          <a:prstGeom prst="rect">
            <a:avLst/>
          </a:prstGeom>
        </p:spPr>
      </p:pic>
      <p:pic>
        <p:nvPicPr>
          <p:cNvPr id="26" name="Imagen 25"/>
          <p:cNvPicPr>
            <a:picLocks noChangeAspect="1"/>
          </p:cNvPicPr>
          <p:nvPr/>
        </p:nvPicPr>
        <p:blipFill>
          <a:blip r:embed="rId7"/>
          <a:stretch>
            <a:fillRect/>
          </a:stretch>
        </p:blipFill>
        <p:spPr>
          <a:xfrm>
            <a:off x="4454434" y="2421896"/>
            <a:ext cx="3170955" cy="3083567"/>
          </a:xfrm>
          <a:prstGeom prst="rect">
            <a:avLst/>
          </a:prstGeom>
        </p:spPr>
      </p:pic>
      <p:pic>
        <p:nvPicPr>
          <p:cNvPr id="2" name="Picture 1">
            <a:extLst>
              <a:ext uri="{FF2B5EF4-FFF2-40B4-BE49-F238E27FC236}">
                <a16:creationId xmlns:a16="http://schemas.microsoft.com/office/drawing/2014/main" id="{7A9A6859-E1BD-41E9-B3D1-93CFDEA218C3}"/>
              </a:ext>
            </a:extLst>
          </p:cNvPr>
          <p:cNvPicPr>
            <a:picLocks noChangeAspect="1"/>
          </p:cNvPicPr>
          <p:nvPr/>
        </p:nvPicPr>
        <p:blipFill>
          <a:blip r:embed="rId8"/>
          <a:stretch>
            <a:fillRect/>
          </a:stretch>
        </p:blipFill>
        <p:spPr>
          <a:xfrm>
            <a:off x="4762" y="1089065"/>
            <a:ext cx="4305300" cy="1904555"/>
          </a:xfrm>
          <a:prstGeom prst="rect">
            <a:avLst/>
          </a:prstGeom>
        </p:spPr>
      </p:pic>
    </p:spTree>
    <p:extLst>
      <p:ext uri="{BB962C8B-B14F-4D97-AF65-F5344CB8AC3E}">
        <p14:creationId xmlns:p14="http://schemas.microsoft.com/office/powerpoint/2010/main" val="81029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D6016B-7765-4054-9CB3-45CEBBA83F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1" t="6062" r="5451" b="4760"/>
          <a:stretch/>
        </p:blipFill>
        <p:spPr bwMode="auto">
          <a:xfrm>
            <a:off x="1294224" y="1113179"/>
            <a:ext cx="8411751" cy="574482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F966955E-2D3D-4572-86CF-0DAF6997889A}"/>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Competencia de Clasificadores ML</a:t>
            </a:r>
          </a:p>
        </p:txBody>
      </p:sp>
      <p:cxnSp>
        <p:nvCxnSpPr>
          <p:cNvPr id="4" name="Straight Connector 4">
            <a:extLst>
              <a:ext uri="{FF2B5EF4-FFF2-40B4-BE49-F238E27FC236}">
                <a16:creationId xmlns:a16="http://schemas.microsoft.com/office/drawing/2014/main" id="{AD1CAA93-F288-434B-93F1-AF159FDE4693}"/>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1030" name="Picture 6" descr="How to Select Data Classification Levels (With Template)">
            <a:extLst>
              <a:ext uri="{FF2B5EF4-FFF2-40B4-BE49-F238E27FC236}">
                <a16:creationId xmlns:a16="http://schemas.microsoft.com/office/drawing/2014/main" id="{FB37D87D-898C-44F6-9C47-1D956A56C6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33" r="14076"/>
          <a:stretch/>
        </p:blipFill>
        <p:spPr bwMode="auto">
          <a:xfrm>
            <a:off x="7955918" y="3429000"/>
            <a:ext cx="3500114" cy="267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89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00947D"/>
                </a:solidFill>
              </a:rPr>
              <a:t>Evaluation</a:t>
            </a:r>
          </a:p>
        </p:txBody>
      </p:sp>
      <p:pic>
        <p:nvPicPr>
          <p:cNvPr id="4" name="Picture 3">
            <a:extLst>
              <a:ext uri="{FF2B5EF4-FFF2-40B4-BE49-F238E27FC236}">
                <a16:creationId xmlns:a16="http://schemas.microsoft.com/office/drawing/2014/main" id="{57117EB4-0329-42F3-B27D-0603FE1E5A05}"/>
              </a:ext>
            </a:extLst>
          </p:cNvPr>
          <p:cNvPicPr>
            <a:picLocks noChangeAspect="1"/>
          </p:cNvPicPr>
          <p:nvPr/>
        </p:nvPicPr>
        <p:blipFill rotWithShape="1">
          <a:blip r:embed="rId2"/>
          <a:srcRect r="-3" b="7804"/>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7" name="Picture 2" descr="Automating data science and machine learning for business insights">
            <a:extLst>
              <a:ext uri="{FF2B5EF4-FFF2-40B4-BE49-F238E27FC236}">
                <a16:creationId xmlns:a16="http://schemas.microsoft.com/office/drawing/2014/main" id="{56D86301-1A5F-4FE7-A49D-199B98D723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67" r="11513"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Evaluación de resultados</a:t>
            </a:r>
          </a:p>
          <a:p>
            <a:pPr marL="457200" indent="-457200">
              <a:buFont typeface="+mj-lt"/>
              <a:buAutoNum type="arabicPeriod"/>
            </a:pPr>
            <a:r>
              <a:rPr lang="es-CO" sz="2000" dirty="0"/>
              <a:t>Revisar el proceso</a:t>
            </a:r>
          </a:p>
          <a:p>
            <a:pPr marL="457200" indent="-457200">
              <a:buFont typeface="+mj-lt"/>
              <a:buAutoNum type="arabicPeriod"/>
            </a:pPr>
            <a:r>
              <a:rPr lang="es-CO" sz="2000" dirty="0"/>
              <a:t>Determinar los próximos pasos</a:t>
            </a:r>
          </a:p>
        </p:txBody>
      </p:sp>
    </p:spTree>
    <p:extLst>
      <p:ext uri="{BB962C8B-B14F-4D97-AF65-F5344CB8AC3E}">
        <p14:creationId xmlns:p14="http://schemas.microsoft.com/office/powerpoint/2010/main" val="327788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 name="Rectangle 205">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7E428D"/>
                </a:solidFill>
              </a:rPr>
              <a:t>Business understanding</a:t>
            </a:r>
          </a:p>
        </p:txBody>
      </p:sp>
      <p:pic>
        <p:nvPicPr>
          <p:cNvPr id="4" name="Picture 3">
            <a:extLst>
              <a:ext uri="{FF2B5EF4-FFF2-40B4-BE49-F238E27FC236}">
                <a16:creationId xmlns:a16="http://schemas.microsoft.com/office/drawing/2014/main" id="{32F464A3-69E5-4CD7-950E-D4090CF1E60B}"/>
              </a:ext>
            </a:extLst>
          </p:cNvPr>
          <p:cNvPicPr>
            <a:picLocks noChangeAspect="1"/>
          </p:cNvPicPr>
          <p:nvPr/>
        </p:nvPicPr>
        <p:blipFill rotWithShape="1">
          <a:blip r:embed="rId2"/>
          <a:srcRect t="5682" r="1" b="2"/>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026" name="Picture 2" descr="Machine Learning - Plataforma de Aprendizaje Automático">
            <a:extLst>
              <a:ext uri="{FF2B5EF4-FFF2-40B4-BE49-F238E27FC236}">
                <a16:creationId xmlns:a16="http://schemas.microsoft.com/office/drawing/2014/main" id="{F98519FB-0E62-4CF3-BD6E-3D0EFC5187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52" r="12121"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Determinar los objetivos del negocio</a:t>
            </a:r>
          </a:p>
          <a:p>
            <a:pPr marL="457200" indent="-457200">
              <a:buFont typeface="+mj-lt"/>
              <a:buAutoNum type="arabicPeriod"/>
            </a:pPr>
            <a:r>
              <a:rPr lang="es-CO" sz="2000" dirty="0"/>
              <a:t>Evaluación de la situación </a:t>
            </a:r>
          </a:p>
          <a:p>
            <a:pPr marL="457200" indent="-457200">
              <a:buFont typeface="+mj-lt"/>
              <a:buAutoNum type="arabicPeriod"/>
            </a:pPr>
            <a:r>
              <a:rPr lang="es-CO" sz="2000" dirty="0"/>
              <a:t>Determinar los objetivos de DM</a:t>
            </a:r>
          </a:p>
          <a:p>
            <a:pPr marL="457200" indent="-457200">
              <a:buFont typeface="+mj-lt"/>
              <a:buAutoNum type="arabicPeriod"/>
            </a:pPr>
            <a:r>
              <a:rPr lang="es-CO" sz="2000" dirty="0"/>
              <a:t>Realizar el plan del proyecto </a:t>
            </a:r>
          </a:p>
        </p:txBody>
      </p:sp>
    </p:spTree>
    <p:extLst>
      <p:ext uri="{BB962C8B-B14F-4D97-AF65-F5344CB8AC3E}">
        <p14:creationId xmlns:p14="http://schemas.microsoft.com/office/powerpoint/2010/main" val="39259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50333" y="1643550"/>
            <a:ext cx="11313985" cy="3792050"/>
          </a:xfrm>
          <a:prstGeom prst="rect">
            <a:avLst/>
          </a:prstGeom>
        </p:spPr>
      </p:pic>
      <p:sp>
        <p:nvSpPr>
          <p:cNvPr id="8" name="Title 1">
            <a:extLst>
              <a:ext uri="{FF2B5EF4-FFF2-40B4-BE49-F238E27FC236}">
                <a16:creationId xmlns:a16="http://schemas.microsoft.com/office/drawing/2014/main" id="{BBCA2E8A-E4D2-4C3C-A405-DFE77272369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Métricas - Clasificadores ML</a:t>
            </a:r>
          </a:p>
        </p:txBody>
      </p:sp>
      <p:cxnSp>
        <p:nvCxnSpPr>
          <p:cNvPr id="9" name="Straight Connector 4">
            <a:extLst>
              <a:ext uri="{FF2B5EF4-FFF2-40B4-BE49-F238E27FC236}">
                <a16:creationId xmlns:a16="http://schemas.microsoft.com/office/drawing/2014/main" id="{0D6EF776-D641-449D-A5DB-32517BF7E9EE}"/>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3806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mystifying the Confusion Matrix Using a Business Example"/>
          <p:cNvPicPr>
            <a:picLocks noGrp="1" noChangeAspect="1" noChangeArrowheads="1"/>
          </p:cNvPicPr>
          <p:nvPr>
            <p:ph idx="1"/>
          </p:nvPr>
        </p:nvPicPr>
        <p:blipFill>
          <a:blip r:embed="rId2">
            <a:grayscl/>
            <a:extLst>
              <a:ext uri="{28A0092B-C50C-407E-A947-70E740481C1C}">
                <a14:useLocalDpi xmlns:a14="http://schemas.microsoft.com/office/drawing/2010/main" val="0"/>
              </a:ext>
            </a:extLst>
          </a:blip>
          <a:srcRect/>
          <a:stretch>
            <a:fillRect/>
          </a:stretch>
        </p:blipFill>
        <p:spPr bwMode="auto">
          <a:xfrm>
            <a:off x="1238173" y="2781732"/>
            <a:ext cx="4574188" cy="236932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4">
            <a:extLst>
              <a:ext uri="{FF2B5EF4-FFF2-40B4-BE49-F238E27FC236}">
                <a16:creationId xmlns:a16="http://schemas.microsoft.com/office/drawing/2014/main" id="{0D6EF776-D641-449D-A5DB-32517BF7E9EE}"/>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sp>
        <p:nvSpPr>
          <p:cNvPr id="7" name="Rectángulo 6"/>
          <p:cNvSpPr/>
          <p:nvPr/>
        </p:nvSpPr>
        <p:spPr>
          <a:xfrm>
            <a:off x="838200" y="1475874"/>
            <a:ext cx="10898619" cy="677108"/>
          </a:xfrm>
          <a:prstGeom prst="rect">
            <a:avLst/>
          </a:prstGeom>
        </p:spPr>
        <p:txBody>
          <a:bodyPr wrap="square">
            <a:spAutoFit/>
          </a:bodyPr>
          <a:lstStyle/>
          <a:p>
            <a:r>
              <a:rPr lang="es-CO" sz="1900" dirty="0"/>
              <a:t>Matriz de Confusión:</a:t>
            </a:r>
            <a:r>
              <a:rPr lang="es-ES" sz="1900" dirty="0"/>
              <a:t> Es una matriz de n x n, de acuerdo a las clases de la clasificación y es extremadamente útil para medir el recall, la precisión y la curva AUC-ROC.</a:t>
            </a:r>
          </a:p>
        </p:txBody>
      </p:sp>
      <p:sp>
        <p:nvSpPr>
          <p:cNvPr id="11" name="Title 1">
            <a:extLst>
              <a:ext uri="{FF2B5EF4-FFF2-40B4-BE49-F238E27FC236}">
                <a16:creationId xmlns:a16="http://schemas.microsoft.com/office/drawing/2014/main" id="{BBCA2E8A-E4D2-4C3C-A405-DFE77272369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Métricas - Clasificadores ML</a:t>
            </a:r>
          </a:p>
        </p:txBody>
      </p:sp>
      <p:pic>
        <p:nvPicPr>
          <p:cNvPr id="13" name="Imagen 12"/>
          <p:cNvPicPr>
            <a:picLocks noChangeAspect="1"/>
          </p:cNvPicPr>
          <p:nvPr/>
        </p:nvPicPr>
        <p:blipFill>
          <a:blip r:embed="rId3"/>
          <a:stretch>
            <a:fillRect/>
          </a:stretch>
        </p:blipFill>
        <p:spPr>
          <a:xfrm>
            <a:off x="11736820" y="8519222"/>
            <a:ext cx="3466357" cy="806895"/>
          </a:xfrm>
          <a:prstGeom prst="rect">
            <a:avLst/>
          </a:prstGeom>
        </p:spPr>
      </p:pic>
      <p:pic>
        <p:nvPicPr>
          <p:cNvPr id="1028" name="Picture 4" descr="Computing precision, recall, and F1-score - Python Data Analysis ..."/>
          <p:cNvPicPr>
            <a:picLocks noChangeAspect="1" noChangeArrowheads="1"/>
          </p:cNvPicPr>
          <p:nvPr/>
        </p:nvPicPr>
        <p:blipFill rotWithShape="1">
          <a:blip r:embed="rId4">
            <a:extLst>
              <a:ext uri="{28A0092B-C50C-407E-A947-70E740481C1C}">
                <a14:useLocalDpi xmlns:a14="http://schemas.microsoft.com/office/drawing/2010/main" val="0"/>
              </a:ext>
            </a:extLst>
          </a:blip>
          <a:srcRect l="18027" t="24486"/>
          <a:stretch/>
        </p:blipFill>
        <p:spPr bwMode="auto">
          <a:xfrm>
            <a:off x="7620000" y="2536545"/>
            <a:ext cx="3378199" cy="261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4">
            <a:extLst>
              <a:ext uri="{FF2B5EF4-FFF2-40B4-BE49-F238E27FC236}">
                <a16:creationId xmlns:a16="http://schemas.microsoft.com/office/drawing/2014/main" id="{0D6EF776-D641-449D-A5DB-32517BF7E9EE}"/>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sp>
        <p:nvSpPr>
          <p:cNvPr id="7" name="Rectángulo 6"/>
          <p:cNvSpPr/>
          <p:nvPr/>
        </p:nvSpPr>
        <p:spPr>
          <a:xfrm>
            <a:off x="723899" y="1371142"/>
            <a:ext cx="11353801" cy="1261884"/>
          </a:xfrm>
          <a:prstGeom prst="rect">
            <a:avLst/>
          </a:prstGeom>
        </p:spPr>
        <p:txBody>
          <a:bodyPr wrap="square">
            <a:spAutoFit/>
          </a:bodyPr>
          <a:lstStyle/>
          <a:p>
            <a:r>
              <a:rPr lang="es-ES" sz="1900" dirty="0"/>
              <a:t>El concepto de ROC y AUC se basa en el conocimiento de la matriz de confusión, especificidad y sensibilidad.</a:t>
            </a:r>
          </a:p>
          <a:p>
            <a:endParaRPr lang="es-ES" sz="1900" dirty="0"/>
          </a:p>
          <a:p>
            <a:r>
              <a:rPr lang="es-ES" sz="1900" dirty="0"/>
              <a:t>La sensibilidad nos dice qué porcentaje de clientes con buen habito de pagos fueron identificadas correctamente</a:t>
            </a:r>
          </a:p>
          <a:p>
            <a:r>
              <a:rPr lang="es-ES" sz="1900" dirty="0"/>
              <a:t>La especificidad nos dice qué porcentaje de clientes con mal habito de pago se identificaron correctamente.</a:t>
            </a:r>
          </a:p>
        </p:txBody>
      </p:sp>
      <p:sp>
        <p:nvSpPr>
          <p:cNvPr id="11" name="Title 1">
            <a:extLst>
              <a:ext uri="{FF2B5EF4-FFF2-40B4-BE49-F238E27FC236}">
                <a16:creationId xmlns:a16="http://schemas.microsoft.com/office/drawing/2014/main" id="{BBCA2E8A-E4D2-4C3C-A405-DFE77272369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Métricas - Clasificadores ML</a:t>
            </a:r>
          </a:p>
        </p:txBody>
      </p:sp>
      <p:pic>
        <p:nvPicPr>
          <p:cNvPr id="13" name="Imagen 12"/>
          <p:cNvPicPr>
            <a:picLocks noChangeAspect="1"/>
          </p:cNvPicPr>
          <p:nvPr/>
        </p:nvPicPr>
        <p:blipFill>
          <a:blip r:embed="rId3"/>
          <a:stretch>
            <a:fillRect/>
          </a:stretch>
        </p:blipFill>
        <p:spPr>
          <a:xfrm>
            <a:off x="11736820" y="8519222"/>
            <a:ext cx="3466357" cy="806895"/>
          </a:xfrm>
          <a:prstGeom prst="rect">
            <a:avLst/>
          </a:prstGeom>
        </p:spPr>
      </p:pic>
      <p:pic>
        <p:nvPicPr>
          <p:cNvPr id="3074" name="Picture 2" descr="https://miro.medium.com/max/508/1*iNh1Tn3b5vUk4bNrQ3Fbnw.png"/>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9226"/>
          <a:stretch/>
        </p:blipFill>
        <p:spPr bwMode="auto">
          <a:xfrm>
            <a:off x="7082712" y="4583618"/>
            <a:ext cx="2016667" cy="812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iro.medium.com/max/460/1*n9HBTyFPAJ6fhxGVpjxzOA.png"/>
          <p:cNvPicPr>
            <a:picLocks noChangeAspect="1" noChangeArrowheads="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r="67995"/>
          <a:stretch/>
        </p:blipFill>
        <p:spPr bwMode="auto">
          <a:xfrm>
            <a:off x="7082711" y="3242777"/>
            <a:ext cx="2026270" cy="9496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miro.medium.com/max/642/1*U3KzhfUE4FLy4CL_U-ygp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958808"/>
            <a:ext cx="5562600" cy="36737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miro.medium.com/max/460/1*n9HBTyFPAJ6fhxGVpjxzOA.png"/>
          <p:cNvPicPr>
            <a:picLocks noChangeAspect="1" noChangeArrowheads="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31787"/>
          <a:stretch/>
        </p:blipFill>
        <p:spPr bwMode="auto">
          <a:xfrm>
            <a:off x="7239510" y="3853731"/>
            <a:ext cx="3885690" cy="8544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miro.medium.com/max/508/1*iNh1Tn3b5vUk4bNrQ3Fbnw.png"/>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30885"/>
          <a:stretch/>
        </p:blipFill>
        <p:spPr bwMode="auto">
          <a:xfrm>
            <a:off x="7239510" y="5133558"/>
            <a:ext cx="4932929" cy="885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29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a:extLst>
              <a:ext uri="{FF2B5EF4-FFF2-40B4-BE49-F238E27FC236}">
                <a16:creationId xmlns:a16="http://schemas.microsoft.com/office/drawing/2014/main" id="{7F7D47FA-817A-4CEB-8535-A791F23223A2}"/>
              </a:ext>
            </a:extLst>
          </p:cNvPr>
          <p:cNvGraphicFramePr>
            <a:graphicFrameLocks/>
          </p:cNvGraphicFramePr>
          <p:nvPr>
            <p:extLst>
              <p:ext uri="{D42A27DB-BD31-4B8C-83A1-F6EECF244321}">
                <p14:modId xmlns:p14="http://schemas.microsoft.com/office/powerpoint/2010/main" val="57025"/>
              </p:ext>
            </p:extLst>
          </p:nvPr>
        </p:nvGraphicFramePr>
        <p:xfrm>
          <a:off x="2338136" y="938638"/>
          <a:ext cx="7515726" cy="3212431"/>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agen 4">
            <a:extLst>
              <a:ext uri="{FF2B5EF4-FFF2-40B4-BE49-F238E27FC236}">
                <a16:creationId xmlns:a16="http://schemas.microsoft.com/office/drawing/2014/main" id="{6262EE70-9268-4624-BF3D-338CC55EA76B}"/>
              </a:ext>
            </a:extLst>
          </p:cNvPr>
          <p:cNvPicPr>
            <a:picLocks noChangeAspect="1"/>
          </p:cNvPicPr>
          <p:nvPr/>
        </p:nvPicPr>
        <p:blipFill>
          <a:blip r:embed="rId3"/>
          <a:stretch>
            <a:fillRect/>
          </a:stretch>
        </p:blipFill>
        <p:spPr>
          <a:xfrm>
            <a:off x="1271862" y="4580522"/>
            <a:ext cx="9648275" cy="1471362"/>
          </a:xfrm>
          <a:prstGeom prst="rect">
            <a:avLst/>
          </a:prstGeom>
        </p:spPr>
      </p:pic>
    </p:spTree>
    <p:extLst>
      <p:ext uri="{BB962C8B-B14F-4D97-AF65-F5344CB8AC3E}">
        <p14:creationId xmlns:p14="http://schemas.microsoft.com/office/powerpoint/2010/main" val="175880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Gráfico 1">
            <a:extLst>
              <a:ext uri="{FF2B5EF4-FFF2-40B4-BE49-F238E27FC236}">
                <a16:creationId xmlns:a16="http://schemas.microsoft.com/office/drawing/2014/main" id="{B2CD99E3-AE96-4427-8D69-92B2EB63D3F4}"/>
              </a:ext>
            </a:extLst>
          </p:cNvPr>
          <p:cNvGraphicFramePr>
            <a:graphicFrameLocks noGrp="1"/>
          </p:cNvGraphicFramePr>
          <p:nvPr>
            <p:extLst>
              <p:ext uri="{D42A27DB-BD31-4B8C-83A1-F6EECF244321}">
                <p14:modId xmlns:p14="http://schemas.microsoft.com/office/powerpoint/2010/main" val="3154743643"/>
              </p:ext>
            </p:extLst>
          </p:nvPr>
        </p:nvGraphicFramePr>
        <p:xfrm>
          <a:off x="643467" y="643467"/>
          <a:ext cx="10905066" cy="5571066"/>
        </p:xfrm>
        <a:graphic>
          <a:graphicData uri="http://schemas.openxmlformats.org/drawingml/2006/chart">
            <c:chart xmlns:c="http://schemas.openxmlformats.org/drawingml/2006/chart" xmlns:r="http://schemas.openxmlformats.org/officeDocument/2006/relationships" r:id="rId2"/>
          </a:graphicData>
        </a:graphic>
      </p:graphicFrame>
      <p:sp>
        <p:nvSpPr>
          <p:cNvPr id="3" name="CuadroTexto 2">
            <a:extLst>
              <a:ext uri="{FF2B5EF4-FFF2-40B4-BE49-F238E27FC236}">
                <a16:creationId xmlns:a16="http://schemas.microsoft.com/office/drawing/2014/main" id="{2125772D-A25B-49DB-B709-0B4E436235C1}"/>
              </a:ext>
            </a:extLst>
          </p:cNvPr>
          <p:cNvSpPr txBox="1"/>
          <p:nvPr/>
        </p:nvSpPr>
        <p:spPr>
          <a:xfrm>
            <a:off x="2444261" y="5500468"/>
            <a:ext cx="7303477" cy="369332"/>
          </a:xfrm>
          <a:prstGeom prst="rect">
            <a:avLst/>
          </a:prstGeom>
          <a:noFill/>
        </p:spPr>
        <p:txBody>
          <a:bodyPr wrap="square" rtlCol="0">
            <a:spAutoFit/>
          </a:bodyPr>
          <a:lstStyle/>
          <a:p>
            <a:pPr algn="ctr"/>
            <a:r>
              <a:rPr lang="es-CO" b="1" dirty="0"/>
              <a:t>Medidas de Desempeño para la Competencias de Clasificadores por Región</a:t>
            </a:r>
          </a:p>
        </p:txBody>
      </p:sp>
    </p:spTree>
    <p:extLst>
      <p:ext uri="{BB962C8B-B14F-4D97-AF65-F5344CB8AC3E}">
        <p14:creationId xmlns:p14="http://schemas.microsoft.com/office/powerpoint/2010/main" val="99426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Isosceles Triangle 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Gráfico 3">
            <a:extLst>
              <a:ext uri="{FF2B5EF4-FFF2-40B4-BE49-F238E27FC236}">
                <a16:creationId xmlns:a16="http://schemas.microsoft.com/office/drawing/2014/main" id="{8B63F317-67E6-461B-9D6D-DB12DE4B6B8C}"/>
              </a:ext>
            </a:extLst>
          </p:cNvPr>
          <p:cNvGraphicFramePr>
            <a:graphicFrameLocks/>
          </p:cNvGraphicFramePr>
          <p:nvPr>
            <p:extLst>
              <p:ext uri="{D42A27DB-BD31-4B8C-83A1-F6EECF244321}">
                <p14:modId xmlns:p14="http://schemas.microsoft.com/office/powerpoint/2010/main" val="1317828880"/>
              </p:ext>
            </p:extLst>
          </p:nvPr>
        </p:nvGraphicFramePr>
        <p:xfrm>
          <a:off x="492369" y="718259"/>
          <a:ext cx="10941651" cy="56269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134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Gráfico 1">
            <a:extLst>
              <a:ext uri="{FF2B5EF4-FFF2-40B4-BE49-F238E27FC236}">
                <a16:creationId xmlns:a16="http://schemas.microsoft.com/office/drawing/2014/main" id="{9AAF3E63-F5C7-4F6A-AA53-9B678DFD9046}"/>
              </a:ext>
            </a:extLst>
          </p:cNvPr>
          <p:cNvGraphicFramePr>
            <a:graphicFrameLocks/>
          </p:cNvGraphicFramePr>
          <p:nvPr>
            <p:extLst>
              <p:ext uri="{D42A27DB-BD31-4B8C-83A1-F6EECF244321}">
                <p14:modId xmlns:p14="http://schemas.microsoft.com/office/powerpoint/2010/main" val="3573168125"/>
              </p:ext>
            </p:extLst>
          </p:nvPr>
        </p:nvGraphicFramePr>
        <p:xfrm>
          <a:off x="684213" y="717550"/>
          <a:ext cx="5370513" cy="54213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áfico 2">
            <a:extLst>
              <a:ext uri="{FF2B5EF4-FFF2-40B4-BE49-F238E27FC236}">
                <a16:creationId xmlns:a16="http://schemas.microsoft.com/office/drawing/2014/main" id="{2102C728-B23C-4394-B8E1-01FBFF24A914}"/>
              </a:ext>
            </a:extLst>
          </p:cNvPr>
          <p:cNvGraphicFramePr>
            <a:graphicFrameLocks/>
          </p:cNvGraphicFramePr>
          <p:nvPr>
            <p:extLst>
              <p:ext uri="{D42A27DB-BD31-4B8C-83A1-F6EECF244321}">
                <p14:modId xmlns:p14="http://schemas.microsoft.com/office/powerpoint/2010/main" val="2321792378"/>
              </p:ext>
            </p:extLst>
          </p:nvPr>
        </p:nvGraphicFramePr>
        <p:xfrm>
          <a:off x="6137275" y="717550"/>
          <a:ext cx="5370513" cy="54213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256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2078C4EC-0104-4E7C-AEBE-7C04B25E878E}"/>
              </a:ext>
            </a:extLst>
          </p:cNvPr>
          <p:cNvSpPr txBox="1"/>
          <p:nvPr/>
        </p:nvSpPr>
        <p:spPr>
          <a:xfrm>
            <a:off x="960476" y="6151149"/>
            <a:ext cx="10271046" cy="338554"/>
          </a:xfrm>
          <a:prstGeom prst="rect">
            <a:avLst/>
          </a:prstGeom>
          <a:noFill/>
        </p:spPr>
        <p:txBody>
          <a:bodyPr wrap="square" rtlCol="0">
            <a:spAutoFit/>
          </a:bodyPr>
          <a:lstStyle/>
          <a:p>
            <a:pPr algn="ctr"/>
            <a:r>
              <a:rPr lang="es-CO" sz="1600" b="1" dirty="0"/>
              <a:t>MATRICES DE CONFUSIÓN OBTENIDAS PARA CADA REGIÓN  APLICANDO EL MODELO KNN SIN REMOVER  OUTLIERS</a:t>
            </a:r>
          </a:p>
        </p:txBody>
      </p:sp>
      <p:sp>
        <p:nvSpPr>
          <p:cNvPr id="17" name="CuadroTexto 16">
            <a:extLst>
              <a:ext uri="{FF2B5EF4-FFF2-40B4-BE49-F238E27FC236}">
                <a16:creationId xmlns:a16="http://schemas.microsoft.com/office/drawing/2014/main" id="{3C30D881-FC9E-4C4A-BDD5-550BE977552F}"/>
              </a:ext>
            </a:extLst>
          </p:cNvPr>
          <p:cNvSpPr txBox="1"/>
          <p:nvPr/>
        </p:nvSpPr>
        <p:spPr>
          <a:xfrm>
            <a:off x="876731" y="3085225"/>
            <a:ext cx="10438536" cy="338554"/>
          </a:xfrm>
          <a:prstGeom prst="rect">
            <a:avLst/>
          </a:prstGeom>
          <a:noFill/>
        </p:spPr>
        <p:txBody>
          <a:bodyPr wrap="square" rtlCol="0">
            <a:spAutoFit/>
          </a:bodyPr>
          <a:lstStyle/>
          <a:p>
            <a:pPr algn="ctr"/>
            <a:r>
              <a:rPr lang="es-CO" sz="1600" b="1" dirty="0"/>
              <a:t>MATRICES DE CONFUSIÓN OBTENIDAS PARA CADA REGIÓN  APLICANDO EL MODELO KNN REMOVIENDO  OUTLIERS</a:t>
            </a:r>
          </a:p>
        </p:txBody>
      </p:sp>
      <p:graphicFrame>
        <p:nvGraphicFramePr>
          <p:cNvPr id="6" name="Tabla 5">
            <a:extLst>
              <a:ext uri="{FF2B5EF4-FFF2-40B4-BE49-F238E27FC236}">
                <a16:creationId xmlns:a16="http://schemas.microsoft.com/office/drawing/2014/main" id="{76E68D92-BA69-4381-8333-22C3EAAA4E65}"/>
              </a:ext>
            </a:extLst>
          </p:cNvPr>
          <p:cNvGraphicFramePr>
            <a:graphicFrameLocks noGrp="1"/>
          </p:cNvGraphicFramePr>
          <p:nvPr>
            <p:extLst>
              <p:ext uri="{D42A27DB-BD31-4B8C-83A1-F6EECF244321}">
                <p14:modId xmlns:p14="http://schemas.microsoft.com/office/powerpoint/2010/main" val="2365680998"/>
              </p:ext>
            </p:extLst>
          </p:nvPr>
        </p:nvGraphicFramePr>
        <p:xfrm>
          <a:off x="713786" y="898899"/>
          <a:ext cx="10885068" cy="2088180"/>
        </p:xfrm>
        <a:graphic>
          <a:graphicData uri="http://schemas.openxmlformats.org/drawingml/2006/table">
            <a:tbl>
              <a:tblPr/>
              <a:tblGrid>
                <a:gridCol w="907089">
                  <a:extLst>
                    <a:ext uri="{9D8B030D-6E8A-4147-A177-3AD203B41FA5}">
                      <a16:colId xmlns:a16="http://schemas.microsoft.com/office/drawing/2014/main" val="838492886"/>
                    </a:ext>
                  </a:extLst>
                </a:gridCol>
                <a:gridCol w="907089">
                  <a:extLst>
                    <a:ext uri="{9D8B030D-6E8A-4147-A177-3AD203B41FA5}">
                      <a16:colId xmlns:a16="http://schemas.microsoft.com/office/drawing/2014/main" val="3338780817"/>
                    </a:ext>
                  </a:extLst>
                </a:gridCol>
                <a:gridCol w="907089">
                  <a:extLst>
                    <a:ext uri="{9D8B030D-6E8A-4147-A177-3AD203B41FA5}">
                      <a16:colId xmlns:a16="http://schemas.microsoft.com/office/drawing/2014/main" val="247774567"/>
                    </a:ext>
                  </a:extLst>
                </a:gridCol>
                <a:gridCol w="907089">
                  <a:extLst>
                    <a:ext uri="{9D8B030D-6E8A-4147-A177-3AD203B41FA5}">
                      <a16:colId xmlns:a16="http://schemas.microsoft.com/office/drawing/2014/main" val="2321263125"/>
                    </a:ext>
                  </a:extLst>
                </a:gridCol>
                <a:gridCol w="907089">
                  <a:extLst>
                    <a:ext uri="{9D8B030D-6E8A-4147-A177-3AD203B41FA5}">
                      <a16:colId xmlns:a16="http://schemas.microsoft.com/office/drawing/2014/main" val="1610317148"/>
                    </a:ext>
                  </a:extLst>
                </a:gridCol>
                <a:gridCol w="907089">
                  <a:extLst>
                    <a:ext uri="{9D8B030D-6E8A-4147-A177-3AD203B41FA5}">
                      <a16:colId xmlns:a16="http://schemas.microsoft.com/office/drawing/2014/main" val="3080073106"/>
                    </a:ext>
                  </a:extLst>
                </a:gridCol>
                <a:gridCol w="907089">
                  <a:extLst>
                    <a:ext uri="{9D8B030D-6E8A-4147-A177-3AD203B41FA5}">
                      <a16:colId xmlns:a16="http://schemas.microsoft.com/office/drawing/2014/main" val="3508312672"/>
                    </a:ext>
                  </a:extLst>
                </a:gridCol>
                <a:gridCol w="907089">
                  <a:extLst>
                    <a:ext uri="{9D8B030D-6E8A-4147-A177-3AD203B41FA5}">
                      <a16:colId xmlns:a16="http://schemas.microsoft.com/office/drawing/2014/main" val="2957987435"/>
                    </a:ext>
                  </a:extLst>
                </a:gridCol>
                <a:gridCol w="907089">
                  <a:extLst>
                    <a:ext uri="{9D8B030D-6E8A-4147-A177-3AD203B41FA5}">
                      <a16:colId xmlns:a16="http://schemas.microsoft.com/office/drawing/2014/main" val="4171171321"/>
                    </a:ext>
                  </a:extLst>
                </a:gridCol>
                <a:gridCol w="907089">
                  <a:extLst>
                    <a:ext uri="{9D8B030D-6E8A-4147-A177-3AD203B41FA5}">
                      <a16:colId xmlns:a16="http://schemas.microsoft.com/office/drawing/2014/main" val="3239970463"/>
                    </a:ext>
                  </a:extLst>
                </a:gridCol>
                <a:gridCol w="907089">
                  <a:extLst>
                    <a:ext uri="{9D8B030D-6E8A-4147-A177-3AD203B41FA5}">
                      <a16:colId xmlns:a16="http://schemas.microsoft.com/office/drawing/2014/main" val="3265590701"/>
                    </a:ext>
                  </a:extLst>
                </a:gridCol>
                <a:gridCol w="907089">
                  <a:extLst>
                    <a:ext uri="{9D8B030D-6E8A-4147-A177-3AD203B41FA5}">
                      <a16:colId xmlns:a16="http://schemas.microsoft.com/office/drawing/2014/main" val="1473087196"/>
                    </a:ext>
                  </a:extLst>
                </a:gridCol>
              </a:tblGrid>
              <a:tr h="208818">
                <a:tc>
                  <a:txBody>
                    <a:bodyPr/>
                    <a:lstStyle/>
                    <a:p>
                      <a:pPr algn="ctr" fontAlgn="ctr"/>
                      <a:r>
                        <a:rPr lang="es-CO" sz="12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s-CO" sz="1200" b="1" i="0" u="none" strike="noStrike">
                          <a:solidFill>
                            <a:srgbClr val="000000"/>
                          </a:solidFill>
                          <a:effectLst/>
                          <a:latin typeface="Calibri" panose="020F0502020204030204" pitchFamily="34" charset="0"/>
                        </a:rPr>
                        <a:t>Centro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a:txBody>
                    <a:bodyPr/>
                    <a:lstStyle/>
                    <a:p>
                      <a:pPr algn="ctr" fontAlgn="ctr"/>
                      <a:r>
                        <a:rPr lang="es-CO"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s-CO" sz="1200" b="1" i="0" u="none" strike="noStrike">
                          <a:solidFill>
                            <a:srgbClr val="000000"/>
                          </a:solidFill>
                          <a:effectLst/>
                          <a:latin typeface="Calibri" panose="020F0502020204030204" pitchFamily="34" charset="0"/>
                        </a:rPr>
                        <a:t>Costa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s-CO" sz="1200" b="1" i="0" u="none" strike="noStrike">
                          <a:solidFill>
                            <a:srgbClr val="000000"/>
                          </a:solidFill>
                          <a:effectLst/>
                          <a:latin typeface="Calibri" panose="020F0502020204030204" pitchFamily="34" charset="0"/>
                        </a:rPr>
                        <a:t>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746473191"/>
                  </a:ext>
                </a:extLst>
              </a:tr>
              <a:tr h="208818">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NP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1" i="0" u="none" strike="noStrike">
                          <a:solidFill>
                            <a:srgbClr val="000000"/>
                          </a:solidFill>
                          <a:effectLst/>
                          <a:latin typeface="Calibri" panose="020F0502020204030204" pitchFamily="34" charset="0"/>
                        </a:rPr>
                        <a:t>NP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1" i="0" u="none" strike="noStrike">
                          <a:solidFill>
                            <a:srgbClr val="000000"/>
                          </a:solidFill>
                          <a:effectLst/>
                          <a:latin typeface="Calibri" panose="020F0502020204030204" pitchFamily="34" charset="0"/>
                        </a:rPr>
                        <a:t>NP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7849157"/>
                  </a:ext>
                </a:extLst>
              </a:tr>
              <a:tr h="208818">
                <a:tc>
                  <a:txBody>
                    <a:bodyPr/>
                    <a:lstStyle/>
                    <a:p>
                      <a:pPr algn="ctr" fontAlgn="b"/>
                      <a:r>
                        <a:rPr lang="es-CO" sz="1200" b="1" i="0" u="none" strike="noStrike">
                          <a:solidFill>
                            <a:srgbClr val="000000"/>
                          </a:solidFill>
                          <a:effectLst/>
                          <a:latin typeface="Calibri" panose="020F0502020204030204" pitchFamily="34" charset="0"/>
                        </a:rPr>
                        <a:t>NP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9904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E1BC"/>
                    </a:solidFill>
                  </a:tcPr>
                </a:tc>
                <a:tc>
                  <a:txBody>
                    <a:bodyPr/>
                    <a:lstStyle/>
                    <a:p>
                      <a:pPr algn="ctr" fontAlgn="ctr"/>
                      <a:r>
                        <a:rPr lang="es-CO" sz="1200" b="0" i="0" u="none" strike="noStrike">
                          <a:solidFill>
                            <a:srgbClr val="000000"/>
                          </a:solidFill>
                          <a:effectLst/>
                          <a:latin typeface="Calibri" panose="020F0502020204030204" pitchFamily="34" charset="0"/>
                        </a:rPr>
                        <a:t>1975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DD6"/>
                    </a:solidFill>
                  </a:tcPr>
                </a:tc>
                <a:tc>
                  <a:txBody>
                    <a:bodyPr/>
                    <a:lstStyle/>
                    <a:p>
                      <a:pPr algn="ctr" fontAlgn="ctr"/>
                      <a:r>
                        <a:rPr lang="es-CO" sz="1200" b="0" i="0" u="none" strike="noStrike">
                          <a:solidFill>
                            <a:srgbClr val="000000"/>
                          </a:solidFill>
                          <a:effectLst/>
                          <a:latin typeface="Calibri" panose="020F0502020204030204" pitchFamily="34" charset="0"/>
                        </a:rPr>
                        <a:t>1821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DD6"/>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24086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ED39D"/>
                    </a:solidFill>
                  </a:tcPr>
                </a:tc>
                <a:tc>
                  <a:txBody>
                    <a:bodyPr/>
                    <a:lstStyle/>
                    <a:p>
                      <a:pPr algn="ctr" fontAlgn="ctr"/>
                      <a:r>
                        <a:rPr lang="es-CO" sz="1200" b="0" i="0" u="none" strike="noStrike">
                          <a:solidFill>
                            <a:srgbClr val="000000"/>
                          </a:solidFill>
                          <a:effectLst/>
                          <a:latin typeface="Calibri" panose="020F0502020204030204" pitchFamily="34" charset="0"/>
                        </a:rPr>
                        <a:t>1542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FDA"/>
                    </a:solidFill>
                  </a:tcPr>
                </a:tc>
                <a:tc>
                  <a:txBody>
                    <a:bodyPr/>
                    <a:lstStyle/>
                    <a:p>
                      <a:pPr algn="ctr" fontAlgn="ctr"/>
                      <a:r>
                        <a:rPr lang="es-CO" sz="1200" b="0" i="0" u="none" strike="noStrike">
                          <a:solidFill>
                            <a:srgbClr val="000000"/>
                          </a:solidFill>
                          <a:effectLst/>
                          <a:latin typeface="Calibri" panose="020F0502020204030204" pitchFamily="34" charset="0"/>
                        </a:rPr>
                        <a:t>5657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ACF"/>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9904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E1BC"/>
                    </a:solidFill>
                  </a:tcPr>
                </a:tc>
                <a:tc>
                  <a:txBody>
                    <a:bodyPr/>
                    <a:lstStyle/>
                    <a:p>
                      <a:pPr algn="ctr" fontAlgn="ctr"/>
                      <a:r>
                        <a:rPr lang="es-CO" sz="1200" b="0" i="0" u="none" strike="noStrike">
                          <a:solidFill>
                            <a:srgbClr val="000000"/>
                          </a:solidFill>
                          <a:effectLst/>
                          <a:latin typeface="Calibri" panose="020F0502020204030204" pitchFamily="34" charset="0"/>
                        </a:rPr>
                        <a:t>1975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DD6"/>
                    </a:solidFill>
                  </a:tcPr>
                </a:tc>
                <a:tc>
                  <a:txBody>
                    <a:bodyPr/>
                    <a:lstStyle/>
                    <a:p>
                      <a:pPr algn="ctr" fontAlgn="ctr"/>
                      <a:r>
                        <a:rPr lang="es-CO" sz="1200" b="0" i="0" u="none" strike="noStrike">
                          <a:solidFill>
                            <a:srgbClr val="000000"/>
                          </a:solidFill>
                          <a:effectLst/>
                          <a:latin typeface="Calibri" panose="020F0502020204030204" pitchFamily="34" charset="0"/>
                        </a:rPr>
                        <a:t>1821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DD6"/>
                    </a:solidFill>
                  </a:tcPr>
                </a:tc>
                <a:extLst>
                  <a:ext uri="{0D108BD9-81ED-4DB2-BD59-A6C34878D82A}">
                    <a16:rowId xmlns:a16="http://schemas.microsoft.com/office/drawing/2014/main" val="2509302521"/>
                  </a:ext>
                </a:extLst>
              </a:tr>
              <a:tr h="208818">
                <a:tc>
                  <a:txBody>
                    <a:bodyPr/>
                    <a:lstStyle/>
                    <a:p>
                      <a:pPr algn="ctr" fontAlgn="b"/>
                      <a:r>
                        <a:rPr lang="es-CO" sz="1200" b="1" i="0" u="none" strike="noStrike">
                          <a:solidFill>
                            <a:srgbClr val="000000"/>
                          </a:solidFill>
                          <a:effectLst/>
                          <a:latin typeface="Calibri" panose="020F0502020204030204" pitchFamily="34" charset="0"/>
                        </a:rPr>
                        <a:t>PI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458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s-CO" sz="1200" b="0" i="0" u="none" strike="noStrike">
                          <a:solidFill>
                            <a:srgbClr val="000000"/>
                          </a:solidFill>
                          <a:effectLst/>
                          <a:latin typeface="Calibri" panose="020F0502020204030204" pitchFamily="34" charset="0"/>
                        </a:rPr>
                        <a:t>42531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200" b="0" i="0" u="none" strike="noStrike">
                          <a:solidFill>
                            <a:srgbClr val="000000"/>
                          </a:solidFill>
                          <a:effectLst/>
                          <a:latin typeface="Calibri" panose="020F0502020204030204" pitchFamily="34" charset="0"/>
                        </a:rPr>
                        <a:t>3771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EBD0"/>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1241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s-CO" sz="1200" b="0" i="0" u="none" strike="noStrike">
                          <a:solidFill>
                            <a:srgbClr val="000000"/>
                          </a:solidFill>
                          <a:effectLst/>
                          <a:latin typeface="Calibri" panose="020F0502020204030204" pitchFamily="34" charset="0"/>
                        </a:rPr>
                        <a:t>52466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200" b="0" i="0" u="none" strike="noStrike">
                          <a:solidFill>
                            <a:srgbClr val="000000"/>
                          </a:solidFill>
                          <a:effectLst/>
                          <a:latin typeface="Calibri" panose="020F0502020204030204" pitchFamily="34" charset="0"/>
                        </a:rPr>
                        <a:t>8997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C6"/>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458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s-CO" sz="1200" b="0" i="0" u="none" strike="noStrike">
                          <a:solidFill>
                            <a:srgbClr val="000000"/>
                          </a:solidFill>
                          <a:effectLst/>
                          <a:latin typeface="Calibri" panose="020F0502020204030204" pitchFamily="34" charset="0"/>
                        </a:rPr>
                        <a:t>42531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200" b="0" i="0" u="none" strike="noStrike">
                          <a:solidFill>
                            <a:srgbClr val="000000"/>
                          </a:solidFill>
                          <a:effectLst/>
                          <a:latin typeface="Calibri" panose="020F0502020204030204" pitchFamily="34" charset="0"/>
                        </a:rPr>
                        <a:t>3771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EBD0"/>
                    </a:solidFill>
                  </a:tcPr>
                </a:tc>
                <a:extLst>
                  <a:ext uri="{0D108BD9-81ED-4DB2-BD59-A6C34878D82A}">
                    <a16:rowId xmlns:a16="http://schemas.microsoft.com/office/drawing/2014/main" val="3921793196"/>
                  </a:ext>
                </a:extLst>
              </a:tr>
              <a:tr h="208818">
                <a:tc>
                  <a:txBody>
                    <a:bodyPr/>
                    <a:lstStyle/>
                    <a:p>
                      <a:pPr algn="ctr" fontAlgn="b"/>
                      <a:r>
                        <a:rPr lang="es-CO" sz="1200" b="1" i="0" u="none" strike="noStrike">
                          <a:solidFill>
                            <a:srgbClr val="000000"/>
                          </a:solidFill>
                          <a:effectLst/>
                          <a:latin typeface="Calibri" panose="020F0502020204030204" pitchFamily="34" charset="0"/>
                        </a:rPr>
                        <a:t>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2291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DD4"/>
                    </a:solidFill>
                  </a:tcPr>
                </a:tc>
                <a:tc>
                  <a:txBody>
                    <a:bodyPr/>
                    <a:lstStyle/>
                    <a:p>
                      <a:pPr algn="ctr" fontAlgn="ctr"/>
                      <a:r>
                        <a:rPr lang="es-CO" sz="1200" b="0" i="0" u="none" strike="noStrike">
                          <a:solidFill>
                            <a:srgbClr val="000000"/>
                          </a:solidFill>
                          <a:effectLst/>
                          <a:latin typeface="Calibri" panose="020F0502020204030204" pitchFamily="34" charset="0"/>
                        </a:rPr>
                        <a:t>9032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E3BE"/>
                    </a:solidFill>
                  </a:tcPr>
                </a:tc>
                <a:tc>
                  <a:txBody>
                    <a:bodyPr/>
                    <a:lstStyle/>
                    <a:p>
                      <a:pPr algn="ctr" fontAlgn="ctr"/>
                      <a:r>
                        <a:rPr lang="es-CO" sz="1200" b="0" i="0" u="none" strike="noStrike">
                          <a:solidFill>
                            <a:srgbClr val="000000"/>
                          </a:solidFill>
                          <a:effectLst/>
                          <a:latin typeface="Calibri" panose="020F0502020204030204" pitchFamily="34" charset="0"/>
                        </a:rPr>
                        <a:t>16420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D8A6"/>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4897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BD1"/>
                    </a:solidFill>
                  </a:tcPr>
                </a:tc>
                <a:tc>
                  <a:txBody>
                    <a:bodyPr/>
                    <a:lstStyle/>
                    <a:p>
                      <a:pPr algn="ctr" fontAlgn="ctr"/>
                      <a:r>
                        <a:rPr lang="es-CO" sz="1200" b="0" i="0" u="none" strike="noStrike">
                          <a:solidFill>
                            <a:srgbClr val="000000"/>
                          </a:solidFill>
                          <a:effectLst/>
                          <a:latin typeface="Calibri" panose="020F0502020204030204" pitchFamily="34" charset="0"/>
                        </a:rPr>
                        <a:t>13157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E1BA"/>
                    </a:solidFill>
                  </a:tcPr>
                </a:tc>
                <a:tc>
                  <a:txBody>
                    <a:bodyPr/>
                    <a:lstStyle/>
                    <a:p>
                      <a:pPr algn="ctr" fontAlgn="ctr"/>
                      <a:r>
                        <a:rPr lang="es-CO" sz="1200" b="0" i="0" u="none" strike="noStrike">
                          <a:solidFill>
                            <a:srgbClr val="000000"/>
                          </a:solidFill>
                          <a:effectLst/>
                          <a:latin typeface="Calibri" panose="020F0502020204030204" pitchFamily="34" charset="0"/>
                        </a:rPr>
                        <a:t>34656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C680"/>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2291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DD4"/>
                    </a:solidFill>
                  </a:tcPr>
                </a:tc>
                <a:tc>
                  <a:txBody>
                    <a:bodyPr/>
                    <a:lstStyle/>
                    <a:p>
                      <a:pPr algn="ctr" fontAlgn="ctr"/>
                      <a:r>
                        <a:rPr lang="es-CO" sz="1200" b="0" i="0" u="none" strike="noStrike">
                          <a:solidFill>
                            <a:srgbClr val="000000"/>
                          </a:solidFill>
                          <a:effectLst/>
                          <a:latin typeface="Calibri" panose="020F0502020204030204" pitchFamily="34" charset="0"/>
                        </a:rPr>
                        <a:t>9032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E3BE"/>
                    </a:solidFill>
                  </a:tcPr>
                </a:tc>
                <a:tc>
                  <a:txBody>
                    <a:bodyPr/>
                    <a:lstStyle/>
                    <a:p>
                      <a:pPr algn="ctr" fontAlgn="ctr"/>
                      <a:r>
                        <a:rPr lang="es-CO" sz="1200" b="0" i="0" u="none" strike="noStrike">
                          <a:solidFill>
                            <a:srgbClr val="000000"/>
                          </a:solidFill>
                          <a:effectLst/>
                          <a:latin typeface="Calibri" panose="020F0502020204030204" pitchFamily="34" charset="0"/>
                        </a:rPr>
                        <a:t>16420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D8A6"/>
                    </a:solidFill>
                  </a:tcPr>
                </a:tc>
                <a:extLst>
                  <a:ext uri="{0D108BD9-81ED-4DB2-BD59-A6C34878D82A}">
                    <a16:rowId xmlns:a16="http://schemas.microsoft.com/office/drawing/2014/main" val="1992424897"/>
                  </a:ext>
                </a:extLst>
              </a:tr>
              <a:tr h="208818">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443498"/>
                  </a:ext>
                </a:extLst>
              </a:tr>
              <a:tr h="208818">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ctr"/>
                      <a:r>
                        <a:rPr lang="es-CO" sz="1200" b="1" i="0" u="none" strike="noStrike">
                          <a:solidFill>
                            <a:srgbClr val="000000"/>
                          </a:solidFill>
                          <a:effectLst/>
                          <a:latin typeface="Calibri" panose="020F0502020204030204" pitchFamily="34" charset="0"/>
                        </a:rPr>
                        <a:t>Eje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s-CO" sz="1200" b="1" i="0" u="none" strike="noStrike">
                          <a:solidFill>
                            <a:srgbClr val="000000"/>
                          </a:solidFill>
                          <a:effectLst/>
                          <a:latin typeface="Calibri" panose="020F0502020204030204" pitchFamily="34" charset="0"/>
                        </a:rPr>
                        <a:t>Noroccidente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s-CO" sz="1200" b="1" i="0" u="none" strike="noStrike">
                          <a:solidFill>
                            <a:srgbClr val="000000"/>
                          </a:solidFill>
                          <a:effectLst/>
                          <a:latin typeface="Calibri" panose="020F0502020204030204" pitchFamily="34" charset="0"/>
                        </a:rPr>
                        <a:t>Sur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918797390"/>
                  </a:ext>
                </a:extLst>
              </a:tr>
              <a:tr h="208818">
                <a:tc>
                  <a:txBody>
                    <a:bodyPr/>
                    <a:lstStyle/>
                    <a:p>
                      <a:pPr algn="ctr" fontAlgn="b"/>
                      <a:r>
                        <a:rPr lang="es-CO" sz="1200" b="1" i="0" u="none" strike="noStrike">
                          <a:solidFill>
                            <a:srgbClr val="000000"/>
                          </a:solidFill>
                          <a:effectLst/>
                          <a:latin typeface="Calibri" panose="020F0502020204030204" pitchFamily="34" charset="0"/>
                        </a:rPr>
                        <a:t>NP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93640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200" b="0" i="0" u="none" strike="noStrike">
                          <a:solidFill>
                            <a:srgbClr val="000000"/>
                          </a:solidFill>
                          <a:effectLst/>
                          <a:latin typeface="Calibri" panose="020F0502020204030204" pitchFamily="34" charset="0"/>
                        </a:rPr>
                        <a:t>1259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FD9"/>
                    </a:solidFill>
                  </a:tcPr>
                </a:tc>
                <a:tc>
                  <a:txBody>
                    <a:bodyPr/>
                    <a:lstStyle/>
                    <a:p>
                      <a:pPr algn="ctr" fontAlgn="ctr"/>
                      <a:r>
                        <a:rPr lang="es-CO" sz="1200" b="0" i="0" u="none" strike="noStrike">
                          <a:solidFill>
                            <a:srgbClr val="000000"/>
                          </a:solidFill>
                          <a:effectLst/>
                          <a:latin typeface="Calibri" panose="020F0502020204030204" pitchFamily="34" charset="0"/>
                        </a:rPr>
                        <a:t>1336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FD9"/>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20664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DD5"/>
                    </a:solidFill>
                  </a:tcPr>
                </a:tc>
                <a:tc>
                  <a:txBody>
                    <a:bodyPr/>
                    <a:lstStyle/>
                    <a:p>
                      <a:pPr algn="ctr" fontAlgn="ctr"/>
                      <a:r>
                        <a:rPr lang="es-CO" sz="1200" b="0" i="0" u="none" strike="noStrike">
                          <a:solidFill>
                            <a:srgbClr val="000000"/>
                          </a:solidFill>
                          <a:effectLst/>
                          <a:latin typeface="Calibri" panose="020F0502020204030204" pitchFamily="34" charset="0"/>
                        </a:rPr>
                        <a:t>5825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s-CO" sz="1200" b="0" i="0" u="none" strike="noStrike">
                          <a:solidFill>
                            <a:srgbClr val="000000"/>
                          </a:solidFill>
                          <a:effectLst/>
                          <a:latin typeface="Calibri" panose="020F0502020204030204" pitchFamily="34" charset="0"/>
                        </a:rPr>
                        <a:t>9843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FD9"/>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18899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DC176"/>
                    </a:solidFill>
                  </a:tcPr>
                </a:tc>
                <a:tc>
                  <a:txBody>
                    <a:bodyPr/>
                    <a:lstStyle/>
                    <a:p>
                      <a:pPr algn="ctr" fontAlgn="ctr"/>
                      <a:r>
                        <a:rPr lang="es-CO" sz="1200" b="0" i="0" u="none" strike="noStrike">
                          <a:solidFill>
                            <a:srgbClr val="000000"/>
                          </a:solidFill>
                          <a:effectLst/>
                          <a:latin typeface="Calibri" panose="020F0502020204030204" pitchFamily="34" charset="0"/>
                        </a:rPr>
                        <a:t>839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s-CO" sz="1200" b="0" i="0" u="none" strike="noStrike" dirty="0">
                          <a:solidFill>
                            <a:srgbClr val="000000"/>
                          </a:solidFill>
                          <a:effectLst/>
                          <a:latin typeface="Calibri" panose="020F0502020204030204" pitchFamily="34" charset="0"/>
                        </a:rPr>
                        <a:t>1524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D6"/>
                    </a:solidFill>
                  </a:tcPr>
                </a:tc>
                <a:extLst>
                  <a:ext uri="{0D108BD9-81ED-4DB2-BD59-A6C34878D82A}">
                    <a16:rowId xmlns:a16="http://schemas.microsoft.com/office/drawing/2014/main" val="2638462748"/>
                  </a:ext>
                </a:extLst>
              </a:tr>
              <a:tr h="208818">
                <a:tc>
                  <a:txBody>
                    <a:bodyPr/>
                    <a:lstStyle/>
                    <a:p>
                      <a:pPr algn="ctr" fontAlgn="b"/>
                      <a:r>
                        <a:rPr lang="es-CO" sz="1200" b="1" i="0" u="none" strike="noStrike">
                          <a:solidFill>
                            <a:srgbClr val="000000"/>
                          </a:solidFill>
                          <a:effectLst/>
                          <a:latin typeface="Calibri" panose="020F0502020204030204" pitchFamily="34" charset="0"/>
                        </a:rPr>
                        <a:t>PI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2248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EEED8"/>
                    </a:solidFill>
                  </a:tcPr>
                </a:tc>
                <a:tc>
                  <a:txBody>
                    <a:bodyPr/>
                    <a:lstStyle/>
                    <a:p>
                      <a:pPr algn="ctr" fontAlgn="ctr"/>
                      <a:r>
                        <a:rPr lang="es-CO" sz="1200" b="0" i="0" u="none" strike="noStrike">
                          <a:solidFill>
                            <a:srgbClr val="000000"/>
                          </a:solidFill>
                          <a:effectLst/>
                          <a:latin typeface="Calibri" panose="020F0502020204030204" pitchFamily="34" charset="0"/>
                        </a:rPr>
                        <a:t>4530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DD5"/>
                    </a:solidFill>
                  </a:tcPr>
                </a:tc>
                <a:tc>
                  <a:txBody>
                    <a:bodyPr/>
                    <a:lstStyle/>
                    <a:p>
                      <a:pPr algn="ctr" fontAlgn="ctr"/>
                      <a:r>
                        <a:rPr lang="es-CO" sz="1200" b="0" i="0" u="none" strike="noStrike">
                          <a:solidFill>
                            <a:srgbClr val="000000"/>
                          </a:solidFill>
                          <a:effectLst/>
                          <a:latin typeface="Calibri" panose="020F0502020204030204" pitchFamily="34" charset="0"/>
                        </a:rPr>
                        <a:t>572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6204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s-CO" sz="1200" b="0" i="0" u="none" strike="noStrike">
                          <a:solidFill>
                            <a:srgbClr val="000000"/>
                          </a:solidFill>
                          <a:effectLst/>
                          <a:latin typeface="Calibri" panose="020F0502020204030204" pitchFamily="34" charset="0"/>
                        </a:rPr>
                        <a:t>372583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200" b="0" i="0" u="none" strike="noStrike">
                          <a:solidFill>
                            <a:srgbClr val="000000"/>
                          </a:solidFill>
                          <a:effectLst/>
                          <a:latin typeface="Calibri" panose="020F0502020204030204" pitchFamily="34" charset="0"/>
                        </a:rPr>
                        <a:t>27568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ECD2"/>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744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s-CO" sz="1200" b="0" i="0" u="none" strike="noStrike">
                          <a:solidFill>
                            <a:srgbClr val="000000"/>
                          </a:solidFill>
                          <a:effectLst/>
                          <a:latin typeface="Calibri" panose="020F0502020204030204" pitchFamily="34" charset="0"/>
                        </a:rPr>
                        <a:t>25606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s-CO" sz="1200" b="0" i="0" u="none" strike="noStrike">
                          <a:solidFill>
                            <a:srgbClr val="000000"/>
                          </a:solidFill>
                          <a:effectLst/>
                          <a:latin typeface="Calibri" panose="020F0502020204030204" pitchFamily="34" charset="0"/>
                        </a:rPr>
                        <a:t>2672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EBD0"/>
                    </a:solidFill>
                  </a:tcPr>
                </a:tc>
                <a:extLst>
                  <a:ext uri="{0D108BD9-81ED-4DB2-BD59-A6C34878D82A}">
                    <a16:rowId xmlns:a16="http://schemas.microsoft.com/office/drawing/2014/main" val="187224663"/>
                  </a:ext>
                </a:extLst>
              </a:tr>
              <a:tr h="208818">
                <a:tc>
                  <a:txBody>
                    <a:bodyPr/>
                    <a:lstStyle/>
                    <a:p>
                      <a:pPr algn="ctr" fontAlgn="b"/>
                      <a:r>
                        <a:rPr lang="es-CO" sz="1200" b="1" i="0" u="none" strike="noStrike">
                          <a:solidFill>
                            <a:srgbClr val="000000"/>
                          </a:solidFill>
                          <a:effectLst/>
                          <a:latin typeface="Calibri" panose="020F0502020204030204" pitchFamily="34" charset="0"/>
                        </a:rPr>
                        <a:t>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5400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CD3"/>
                    </a:solidFill>
                  </a:tcPr>
                </a:tc>
                <a:tc>
                  <a:txBody>
                    <a:bodyPr/>
                    <a:lstStyle/>
                    <a:p>
                      <a:pPr algn="ctr" fontAlgn="ctr"/>
                      <a:r>
                        <a:rPr lang="es-CO" sz="1200" b="0" i="0" u="none" strike="noStrike">
                          <a:solidFill>
                            <a:srgbClr val="000000"/>
                          </a:solidFill>
                          <a:effectLst/>
                          <a:latin typeface="Calibri" panose="020F0502020204030204" pitchFamily="34" charset="0"/>
                        </a:rPr>
                        <a:t>2142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ED8"/>
                    </a:solidFill>
                  </a:tcPr>
                </a:tc>
                <a:tc>
                  <a:txBody>
                    <a:bodyPr/>
                    <a:lstStyle/>
                    <a:p>
                      <a:pPr algn="ctr" fontAlgn="ctr"/>
                      <a:r>
                        <a:rPr lang="es-CO" sz="1200" b="0" i="0" u="none" strike="noStrike">
                          <a:solidFill>
                            <a:srgbClr val="000000"/>
                          </a:solidFill>
                          <a:effectLst/>
                          <a:latin typeface="Calibri" panose="020F0502020204030204" pitchFamily="34" charset="0"/>
                        </a:rPr>
                        <a:t>1241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FDA"/>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7230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s-CO" sz="1200" b="0" i="0" u="none" strike="noStrike">
                          <a:solidFill>
                            <a:srgbClr val="000000"/>
                          </a:solidFill>
                          <a:effectLst/>
                          <a:latin typeface="Calibri" panose="020F0502020204030204" pitchFamily="34" charset="0"/>
                        </a:rPr>
                        <a:t>48892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E8CA"/>
                    </a:solidFill>
                  </a:tcPr>
                </a:tc>
                <a:tc>
                  <a:txBody>
                    <a:bodyPr/>
                    <a:lstStyle/>
                    <a:p>
                      <a:pPr algn="ctr" fontAlgn="ctr"/>
                      <a:r>
                        <a:rPr lang="es-CO" sz="1200" b="0" i="0" u="none" strike="noStrike">
                          <a:solidFill>
                            <a:srgbClr val="000000"/>
                          </a:solidFill>
                          <a:effectLst/>
                          <a:latin typeface="Calibri" panose="020F0502020204030204" pitchFamily="34" charset="0"/>
                        </a:rPr>
                        <a:t>62867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E6C5"/>
                    </a:solidFill>
                  </a:tcPr>
                </a:tc>
                <a:tc>
                  <a:txBody>
                    <a:bodyPr/>
                    <a:lstStyle/>
                    <a:p>
                      <a:pPr algn="ctr" fontAlgn="ctr"/>
                      <a:endParaRPr lang="es-CO"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2278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ECD2"/>
                    </a:solidFill>
                  </a:tcPr>
                </a:tc>
                <a:tc>
                  <a:txBody>
                    <a:bodyPr/>
                    <a:lstStyle/>
                    <a:p>
                      <a:pPr algn="ctr" fontAlgn="ctr"/>
                      <a:r>
                        <a:rPr lang="es-CO" sz="1200" b="0" i="0" u="none" strike="noStrike">
                          <a:solidFill>
                            <a:srgbClr val="000000"/>
                          </a:solidFill>
                          <a:effectLst/>
                          <a:latin typeface="Calibri" panose="020F0502020204030204" pitchFamily="34" charset="0"/>
                        </a:rPr>
                        <a:t>4652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E6C5"/>
                    </a:solidFill>
                  </a:tcPr>
                </a:tc>
                <a:tc>
                  <a:txBody>
                    <a:bodyPr/>
                    <a:lstStyle/>
                    <a:p>
                      <a:pPr algn="ctr" fontAlgn="ctr"/>
                      <a:r>
                        <a:rPr lang="es-CO" sz="1200" b="0" i="0" u="none" strike="noStrike" dirty="0">
                          <a:solidFill>
                            <a:srgbClr val="000000"/>
                          </a:solidFill>
                          <a:effectLst/>
                          <a:latin typeface="Calibri" panose="020F0502020204030204" pitchFamily="34" charset="0"/>
                        </a:rPr>
                        <a:t>9392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DAAA"/>
                    </a:solidFill>
                  </a:tcPr>
                </a:tc>
                <a:extLst>
                  <a:ext uri="{0D108BD9-81ED-4DB2-BD59-A6C34878D82A}">
                    <a16:rowId xmlns:a16="http://schemas.microsoft.com/office/drawing/2014/main" val="599064052"/>
                  </a:ext>
                </a:extLst>
              </a:tr>
            </a:tbl>
          </a:graphicData>
        </a:graphic>
      </p:graphicFrame>
      <p:graphicFrame>
        <p:nvGraphicFramePr>
          <p:cNvPr id="10" name="Tabla 9">
            <a:extLst>
              <a:ext uri="{FF2B5EF4-FFF2-40B4-BE49-F238E27FC236}">
                <a16:creationId xmlns:a16="http://schemas.microsoft.com/office/drawing/2014/main" id="{F17AAC0A-C0AB-4B44-BB41-72C5DA0A153A}"/>
              </a:ext>
            </a:extLst>
          </p:cNvPr>
          <p:cNvGraphicFramePr>
            <a:graphicFrameLocks noGrp="1"/>
          </p:cNvGraphicFramePr>
          <p:nvPr>
            <p:extLst>
              <p:ext uri="{D42A27DB-BD31-4B8C-83A1-F6EECF244321}">
                <p14:modId xmlns:p14="http://schemas.microsoft.com/office/powerpoint/2010/main" val="544691464"/>
              </p:ext>
            </p:extLst>
          </p:nvPr>
        </p:nvGraphicFramePr>
        <p:xfrm>
          <a:off x="713786" y="4039250"/>
          <a:ext cx="10885068" cy="2073340"/>
        </p:xfrm>
        <a:graphic>
          <a:graphicData uri="http://schemas.openxmlformats.org/drawingml/2006/table">
            <a:tbl>
              <a:tblPr/>
              <a:tblGrid>
                <a:gridCol w="907089">
                  <a:extLst>
                    <a:ext uri="{9D8B030D-6E8A-4147-A177-3AD203B41FA5}">
                      <a16:colId xmlns:a16="http://schemas.microsoft.com/office/drawing/2014/main" val="2215237145"/>
                    </a:ext>
                  </a:extLst>
                </a:gridCol>
                <a:gridCol w="907089">
                  <a:extLst>
                    <a:ext uri="{9D8B030D-6E8A-4147-A177-3AD203B41FA5}">
                      <a16:colId xmlns:a16="http://schemas.microsoft.com/office/drawing/2014/main" val="4094372448"/>
                    </a:ext>
                  </a:extLst>
                </a:gridCol>
                <a:gridCol w="907089">
                  <a:extLst>
                    <a:ext uri="{9D8B030D-6E8A-4147-A177-3AD203B41FA5}">
                      <a16:colId xmlns:a16="http://schemas.microsoft.com/office/drawing/2014/main" val="250962040"/>
                    </a:ext>
                  </a:extLst>
                </a:gridCol>
                <a:gridCol w="907089">
                  <a:extLst>
                    <a:ext uri="{9D8B030D-6E8A-4147-A177-3AD203B41FA5}">
                      <a16:colId xmlns:a16="http://schemas.microsoft.com/office/drawing/2014/main" val="3849462918"/>
                    </a:ext>
                  </a:extLst>
                </a:gridCol>
                <a:gridCol w="907089">
                  <a:extLst>
                    <a:ext uri="{9D8B030D-6E8A-4147-A177-3AD203B41FA5}">
                      <a16:colId xmlns:a16="http://schemas.microsoft.com/office/drawing/2014/main" val="854052369"/>
                    </a:ext>
                  </a:extLst>
                </a:gridCol>
                <a:gridCol w="907089">
                  <a:extLst>
                    <a:ext uri="{9D8B030D-6E8A-4147-A177-3AD203B41FA5}">
                      <a16:colId xmlns:a16="http://schemas.microsoft.com/office/drawing/2014/main" val="1999764248"/>
                    </a:ext>
                  </a:extLst>
                </a:gridCol>
                <a:gridCol w="907089">
                  <a:extLst>
                    <a:ext uri="{9D8B030D-6E8A-4147-A177-3AD203B41FA5}">
                      <a16:colId xmlns:a16="http://schemas.microsoft.com/office/drawing/2014/main" val="472167376"/>
                    </a:ext>
                  </a:extLst>
                </a:gridCol>
                <a:gridCol w="907089">
                  <a:extLst>
                    <a:ext uri="{9D8B030D-6E8A-4147-A177-3AD203B41FA5}">
                      <a16:colId xmlns:a16="http://schemas.microsoft.com/office/drawing/2014/main" val="814733492"/>
                    </a:ext>
                  </a:extLst>
                </a:gridCol>
                <a:gridCol w="907089">
                  <a:extLst>
                    <a:ext uri="{9D8B030D-6E8A-4147-A177-3AD203B41FA5}">
                      <a16:colId xmlns:a16="http://schemas.microsoft.com/office/drawing/2014/main" val="3573049521"/>
                    </a:ext>
                  </a:extLst>
                </a:gridCol>
                <a:gridCol w="907089">
                  <a:extLst>
                    <a:ext uri="{9D8B030D-6E8A-4147-A177-3AD203B41FA5}">
                      <a16:colId xmlns:a16="http://schemas.microsoft.com/office/drawing/2014/main" val="3155615145"/>
                    </a:ext>
                  </a:extLst>
                </a:gridCol>
                <a:gridCol w="907089">
                  <a:extLst>
                    <a:ext uri="{9D8B030D-6E8A-4147-A177-3AD203B41FA5}">
                      <a16:colId xmlns:a16="http://schemas.microsoft.com/office/drawing/2014/main" val="3816506030"/>
                    </a:ext>
                  </a:extLst>
                </a:gridCol>
                <a:gridCol w="907089">
                  <a:extLst>
                    <a:ext uri="{9D8B030D-6E8A-4147-A177-3AD203B41FA5}">
                      <a16:colId xmlns:a16="http://schemas.microsoft.com/office/drawing/2014/main" val="3053336255"/>
                    </a:ext>
                  </a:extLst>
                </a:gridCol>
              </a:tblGrid>
              <a:tr h="207334">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s-CO" sz="1200" b="1" i="0" u="none" strike="noStrike">
                          <a:solidFill>
                            <a:srgbClr val="000000"/>
                          </a:solidFill>
                          <a:effectLst/>
                          <a:latin typeface="Calibri" panose="020F0502020204030204" pitchFamily="34" charset="0"/>
                        </a:rPr>
                        <a:t>Centro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s-CO" sz="1200" b="1" i="0" u="none" strike="noStrike">
                          <a:solidFill>
                            <a:srgbClr val="000000"/>
                          </a:solidFill>
                          <a:effectLst/>
                          <a:latin typeface="Calibri" panose="020F0502020204030204" pitchFamily="34" charset="0"/>
                        </a:rPr>
                        <a:t>Costa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s-CO" sz="1200" b="1" i="0" u="none" strike="noStrike">
                          <a:solidFill>
                            <a:srgbClr val="000000"/>
                          </a:solidFill>
                          <a:effectLst/>
                          <a:latin typeface="Calibri" panose="020F0502020204030204" pitchFamily="34" charset="0"/>
                        </a:rPr>
                        <a:t>Oriente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4253715755"/>
                  </a:ext>
                </a:extLst>
              </a:tr>
              <a:tr h="207334">
                <a:tc>
                  <a:txBody>
                    <a:bodyPr/>
                    <a:lstStyle/>
                    <a:p>
                      <a:pPr algn="l" fontAlgn="b"/>
                      <a:r>
                        <a:rPr lang="es-CO" sz="12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NP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1" i="0" u="none" strike="noStrike">
                          <a:solidFill>
                            <a:srgbClr val="000000"/>
                          </a:solidFill>
                          <a:effectLst/>
                          <a:latin typeface="Calibri" panose="020F0502020204030204" pitchFamily="34" charset="0"/>
                        </a:rPr>
                        <a:t>NP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1" i="0" u="none" strike="noStrike">
                          <a:solidFill>
                            <a:srgbClr val="000000"/>
                          </a:solidFill>
                          <a:effectLst/>
                          <a:latin typeface="Calibri" panose="020F0502020204030204" pitchFamily="34" charset="0"/>
                        </a:rPr>
                        <a:t>NP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1" i="0" u="none" strike="noStrike">
                          <a:solidFill>
                            <a:srgbClr val="000000"/>
                          </a:solidFill>
                          <a:effectLst/>
                          <a:latin typeface="Calibri" panose="020F0502020204030204" pitchFamily="34" charset="0"/>
                        </a:rPr>
                        <a:t>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8388753"/>
                  </a:ext>
                </a:extLst>
              </a:tr>
              <a:tr h="207334">
                <a:tc>
                  <a:txBody>
                    <a:bodyPr/>
                    <a:lstStyle/>
                    <a:p>
                      <a:pPr algn="ctr" fontAlgn="b"/>
                      <a:r>
                        <a:rPr lang="es-CO" sz="1200" b="1" i="0" u="none" strike="noStrike">
                          <a:solidFill>
                            <a:srgbClr val="000000"/>
                          </a:solidFill>
                          <a:effectLst/>
                          <a:latin typeface="Calibri" panose="020F0502020204030204" pitchFamily="34" charset="0"/>
                        </a:rPr>
                        <a:t>NP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9008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C4E0"/>
                    </a:solidFill>
                  </a:tcPr>
                </a:tc>
                <a:tc>
                  <a:txBody>
                    <a:bodyPr/>
                    <a:lstStyle/>
                    <a:p>
                      <a:pPr algn="ctr" fontAlgn="ctr"/>
                      <a:r>
                        <a:rPr lang="es-CO" sz="1200" b="0" i="0" u="none" strike="noStrike">
                          <a:solidFill>
                            <a:srgbClr val="000000"/>
                          </a:solidFill>
                          <a:effectLst/>
                          <a:latin typeface="Calibri" panose="020F0502020204030204" pitchFamily="34" charset="0"/>
                        </a:rPr>
                        <a:t>1686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F1"/>
                    </a:solidFill>
                  </a:tcPr>
                </a:tc>
                <a:tc>
                  <a:txBody>
                    <a:bodyPr/>
                    <a:lstStyle/>
                    <a:p>
                      <a:pPr algn="ctr" fontAlgn="ctr"/>
                      <a:r>
                        <a:rPr lang="es-CO" sz="1200" b="0" i="0" u="none" strike="noStrike">
                          <a:solidFill>
                            <a:srgbClr val="000000"/>
                          </a:solidFill>
                          <a:effectLst/>
                          <a:latin typeface="Calibri" panose="020F0502020204030204" pitchFamily="34" charset="0"/>
                        </a:rPr>
                        <a:t>3013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DAEE"/>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22388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2C9"/>
                    </a:solidFill>
                  </a:tcPr>
                </a:tc>
                <a:tc>
                  <a:txBody>
                    <a:bodyPr/>
                    <a:lstStyle/>
                    <a:p>
                      <a:pPr algn="ctr" fontAlgn="ctr"/>
                      <a:r>
                        <a:rPr lang="es-CO" sz="1200" b="0" i="0" u="none" strike="noStrike">
                          <a:solidFill>
                            <a:srgbClr val="000000"/>
                          </a:solidFill>
                          <a:effectLst/>
                          <a:latin typeface="Calibri" panose="020F0502020204030204" pitchFamily="34" charset="0"/>
                        </a:rPr>
                        <a:t>2457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s-CO" sz="1200" b="0" i="0" u="none" strike="noStrike">
                          <a:solidFill>
                            <a:srgbClr val="000000"/>
                          </a:solidFill>
                          <a:effectLst/>
                          <a:latin typeface="Calibri" panose="020F0502020204030204" pitchFamily="34" charset="0"/>
                        </a:rPr>
                        <a:t>6463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D5EA"/>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6115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C2DE"/>
                    </a:solidFill>
                  </a:tcPr>
                </a:tc>
                <a:tc>
                  <a:txBody>
                    <a:bodyPr/>
                    <a:lstStyle/>
                    <a:p>
                      <a:pPr algn="ctr" fontAlgn="ctr"/>
                      <a:r>
                        <a:rPr lang="es-CO" sz="1200" b="0" i="0" u="none" strike="noStrike">
                          <a:solidFill>
                            <a:srgbClr val="000000"/>
                          </a:solidFill>
                          <a:effectLst/>
                          <a:latin typeface="Calibri" panose="020F0502020204030204" pitchFamily="34" charset="0"/>
                        </a:rPr>
                        <a:t>798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F1"/>
                    </a:solidFill>
                  </a:tcPr>
                </a:tc>
                <a:tc>
                  <a:txBody>
                    <a:bodyPr/>
                    <a:lstStyle/>
                    <a:p>
                      <a:pPr algn="ctr" fontAlgn="ctr"/>
                      <a:r>
                        <a:rPr lang="es-CO" sz="1200" b="0" i="0" u="none" strike="noStrike">
                          <a:solidFill>
                            <a:srgbClr val="000000"/>
                          </a:solidFill>
                          <a:effectLst/>
                          <a:latin typeface="Calibri" panose="020F0502020204030204" pitchFamily="34" charset="0"/>
                        </a:rPr>
                        <a:t>1460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CEF"/>
                    </a:solidFill>
                  </a:tcPr>
                </a:tc>
                <a:extLst>
                  <a:ext uri="{0D108BD9-81ED-4DB2-BD59-A6C34878D82A}">
                    <a16:rowId xmlns:a16="http://schemas.microsoft.com/office/drawing/2014/main" val="2214188720"/>
                  </a:ext>
                </a:extLst>
              </a:tr>
              <a:tr h="207334">
                <a:tc>
                  <a:txBody>
                    <a:bodyPr/>
                    <a:lstStyle/>
                    <a:p>
                      <a:pPr algn="ctr" fontAlgn="b"/>
                      <a:r>
                        <a:rPr lang="es-CO" sz="1200" b="1" i="0" u="none" strike="noStrike">
                          <a:solidFill>
                            <a:srgbClr val="000000"/>
                          </a:solidFill>
                          <a:effectLst/>
                          <a:latin typeface="Calibri" panose="020F0502020204030204" pitchFamily="34" charset="0"/>
                        </a:rPr>
                        <a:t>PI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976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s-CO" sz="1200" b="0" i="0" u="none" strike="noStrike">
                          <a:solidFill>
                            <a:srgbClr val="000000"/>
                          </a:solidFill>
                          <a:effectLst/>
                          <a:latin typeface="Calibri" panose="020F0502020204030204" pitchFamily="34" charset="0"/>
                        </a:rPr>
                        <a:t>39979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s-CO" sz="1200" b="0" i="0" u="none" strike="noStrike">
                          <a:solidFill>
                            <a:srgbClr val="000000"/>
                          </a:solidFill>
                          <a:effectLst/>
                          <a:latin typeface="Calibri" panose="020F0502020204030204" pitchFamily="34" charset="0"/>
                        </a:rPr>
                        <a:t>5828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0E7"/>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2795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F2"/>
                    </a:solidFill>
                  </a:tcPr>
                </a:tc>
                <a:tc>
                  <a:txBody>
                    <a:bodyPr/>
                    <a:lstStyle/>
                    <a:p>
                      <a:pPr algn="ctr" fontAlgn="ctr"/>
                      <a:r>
                        <a:rPr lang="es-CO" sz="1200" b="0" i="0" u="none" strike="noStrike">
                          <a:solidFill>
                            <a:srgbClr val="000000"/>
                          </a:solidFill>
                          <a:effectLst/>
                          <a:latin typeface="Calibri" panose="020F0502020204030204" pitchFamily="34" charset="0"/>
                        </a:rPr>
                        <a:t>46893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s-CO" sz="1200" b="0" i="0" u="none" strike="noStrike">
                          <a:solidFill>
                            <a:srgbClr val="000000"/>
                          </a:solidFill>
                          <a:effectLst/>
                          <a:latin typeface="Calibri" panose="020F0502020204030204" pitchFamily="34" charset="0"/>
                        </a:rPr>
                        <a:t>13043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C0DD"/>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511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s-CO" sz="1200" b="0" i="0" u="none" strike="noStrike">
                          <a:solidFill>
                            <a:srgbClr val="000000"/>
                          </a:solidFill>
                          <a:effectLst/>
                          <a:latin typeface="Calibri" panose="020F0502020204030204" pitchFamily="34" charset="0"/>
                        </a:rPr>
                        <a:t>25281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s-CO" sz="1200" b="0" i="0" u="none" strike="noStrike">
                          <a:solidFill>
                            <a:srgbClr val="000000"/>
                          </a:solidFill>
                          <a:effectLst/>
                          <a:latin typeface="Calibri" panose="020F0502020204030204" pitchFamily="34" charset="0"/>
                        </a:rPr>
                        <a:t>3985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CEE6"/>
                    </a:solidFill>
                  </a:tcPr>
                </a:tc>
                <a:extLst>
                  <a:ext uri="{0D108BD9-81ED-4DB2-BD59-A6C34878D82A}">
                    <a16:rowId xmlns:a16="http://schemas.microsoft.com/office/drawing/2014/main" val="1046122202"/>
                  </a:ext>
                </a:extLst>
              </a:tr>
              <a:tr h="207334">
                <a:tc>
                  <a:txBody>
                    <a:bodyPr/>
                    <a:lstStyle/>
                    <a:p>
                      <a:pPr algn="ctr" fontAlgn="b"/>
                      <a:r>
                        <a:rPr lang="es-CO" sz="1200" b="1" i="0" u="none" strike="noStrike">
                          <a:solidFill>
                            <a:srgbClr val="000000"/>
                          </a:solidFill>
                          <a:effectLst/>
                          <a:latin typeface="Calibri" panose="020F0502020204030204" pitchFamily="34" charset="0"/>
                        </a:rPr>
                        <a:t>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2847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DBEE"/>
                    </a:solidFill>
                  </a:tcPr>
                </a:tc>
                <a:tc>
                  <a:txBody>
                    <a:bodyPr/>
                    <a:lstStyle/>
                    <a:p>
                      <a:pPr algn="ctr" fontAlgn="ctr"/>
                      <a:r>
                        <a:rPr lang="es-CO" sz="1200" b="0" i="0" u="none" strike="noStrike">
                          <a:solidFill>
                            <a:srgbClr val="000000"/>
                          </a:solidFill>
                          <a:effectLst/>
                          <a:latin typeface="Calibri" panose="020F0502020204030204" pitchFamily="34" charset="0"/>
                        </a:rPr>
                        <a:t>11049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BDDB"/>
                    </a:solidFill>
                  </a:tcPr>
                </a:tc>
                <a:tc>
                  <a:txBody>
                    <a:bodyPr/>
                    <a:lstStyle/>
                    <a:p>
                      <a:pPr algn="ctr" fontAlgn="ctr"/>
                      <a:r>
                        <a:rPr lang="es-CO" sz="1200" b="0" i="0" u="none" strike="noStrike">
                          <a:solidFill>
                            <a:srgbClr val="000000"/>
                          </a:solidFill>
                          <a:effectLst/>
                          <a:latin typeface="Calibri" panose="020F0502020204030204" pitchFamily="34" charset="0"/>
                        </a:rPr>
                        <a:t>13861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2B3D4"/>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7917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0E7"/>
                    </a:solidFill>
                  </a:tcPr>
                </a:tc>
                <a:tc>
                  <a:txBody>
                    <a:bodyPr/>
                    <a:lstStyle/>
                    <a:p>
                      <a:pPr algn="ctr" fontAlgn="ctr"/>
                      <a:r>
                        <a:rPr lang="es-CO" sz="1200" b="0" i="0" u="none" strike="noStrike">
                          <a:solidFill>
                            <a:srgbClr val="000000"/>
                          </a:solidFill>
                          <a:effectLst/>
                          <a:latin typeface="Calibri" panose="020F0502020204030204" pitchFamily="34" charset="0"/>
                        </a:rPr>
                        <a:t>15124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B9D8"/>
                    </a:solidFill>
                  </a:tcPr>
                </a:tc>
                <a:tc>
                  <a:txBody>
                    <a:bodyPr/>
                    <a:lstStyle/>
                    <a:p>
                      <a:pPr algn="ctr" fontAlgn="ctr"/>
                      <a:r>
                        <a:rPr lang="es-CO" sz="1200" b="0" i="0" u="none" strike="noStrike">
                          <a:solidFill>
                            <a:srgbClr val="000000"/>
                          </a:solidFill>
                          <a:effectLst/>
                          <a:latin typeface="Calibri" panose="020F0502020204030204" pitchFamily="34" charset="0"/>
                        </a:rPr>
                        <a:t>29692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28BBA"/>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1454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CEF"/>
                    </a:solidFill>
                  </a:tcPr>
                </a:tc>
                <a:tc>
                  <a:txBody>
                    <a:bodyPr/>
                    <a:lstStyle/>
                    <a:p>
                      <a:pPr algn="ctr" fontAlgn="ctr"/>
                      <a:r>
                        <a:rPr lang="es-CO" sz="1200" b="0" i="0" u="none" strike="noStrike">
                          <a:solidFill>
                            <a:srgbClr val="000000"/>
                          </a:solidFill>
                          <a:effectLst/>
                          <a:latin typeface="Calibri" panose="020F0502020204030204" pitchFamily="34" charset="0"/>
                        </a:rPr>
                        <a:t>5295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6E1"/>
                    </a:solidFill>
                  </a:tcPr>
                </a:tc>
                <a:tc>
                  <a:txBody>
                    <a:bodyPr/>
                    <a:lstStyle/>
                    <a:p>
                      <a:pPr algn="ctr" fontAlgn="ctr"/>
                      <a:r>
                        <a:rPr lang="es-CO" sz="1200" b="0" i="0" u="none" strike="noStrike">
                          <a:solidFill>
                            <a:srgbClr val="000000"/>
                          </a:solidFill>
                          <a:effectLst/>
                          <a:latin typeface="Calibri" panose="020F0502020204030204" pitchFamily="34" charset="0"/>
                        </a:rPr>
                        <a:t>8509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3B4D5"/>
                    </a:solidFill>
                  </a:tcPr>
                </a:tc>
                <a:extLst>
                  <a:ext uri="{0D108BD9-81ED-4DB2-BD59-A6C34878D82A}">
                    <a16:rowId xmlns:a16="http://schemas.microsoft.com/office/drawing/2014/main" val="1948638042"/>
                  </a:ext>
                </a:extLst>
              </a:tr>
              <a:tr h="207334">
                <a:tc>
                  <a:txBody>
                    <a:bodyPr/>
                    <a:lstStyle/>
                    <a:p>
                      <a:pPr algn="l" fontAlgn="b"/>
                      <a:endParaRPr lang="es-CO" sz="12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8688124"/>
                  </a:ext>
                </a:extLst>
              </a:tr>
              <a:tr h="207334">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s-CO" sz="1200" b="1" i="0" u="none" strike="noStrike">
                          <a:solidFill>
                            <a:srgbClr val="000000"/>
                          </a:solidFill>
                          <a:effectLst/>
                          <a:latin typeface="Calibri" panose="020F0502020204030204" pitchFamily="34" charset="0"/>
                        </a:rPr>
                        <a:t>Eje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a:txBody>
                    <a:bodyPr/>
                    <a:lstStyle/>
                    <a:p>
                      <a:pPr algn="ctr" fontAlgn="b"/>
                      <a:endParaRPr lang="es-CO" sz="1200" b="1"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b"/>
                      <a:r>
                        <a:rPr lang="es-CO" sz="1200" b="1" i="0" u="none" strike="noStrike">
                          <a:solidFill>
                            <a:srgbClr val="000000"/>
                          </a:solidFill>
                          <a:effectLst/>
                          <a:latin typeface="Calibri" panose="020F0502020204030204" pitchFamily="34" charset="0"/>
                        </a:rPr>
                        <a:t>Noroccidente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a:txBody>
                    <a:bodyPr/>
                    <a:lstStyle/>
                    <a:p>
                      <a:pPr algn="ctr" fontAlgn="b"/>
                      <a:endParaRPr lang="es-CO" sz="1200" b="1"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b"/>
                      <a:r>
                        <a:rPr lang="es-CO" sz="1200" b="1" i="0" u="none" strike="noStrike">
                          <a:solidFill>
                            <a:srgbClr val="000000"/>
                          </a:solidFill>
                          <a:effectLst/>
                          <a:latin typeface="Calibri" panose="020F0502020204030204" pitchFamily="34" charset="0"/>
                        </a:rPr>
                        <a:t>Sur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87619891"/>
                  </a:ext>
                </a:extLst>
              </a:tr>
              <a:tr h="207334">
                <a:tc>
                  <a:txBody>
                    <a:bodyPr/>
                    <a:lstStyle/>
                    <a:p>
                      <a:pPr algn="ctr" fontAlgn="b"/>
                      <a:r>
                        <a:rPr lang="es-CO" sz="1200" b="1" i="0" u="none" strike="noStrike">
                          <a:solidFill>
                            <a:srgbClr val="000000"/>
                          </a:solidFill>
                          <a:effectLst/>
                          <a:latin typeface="Calibri" panose="020F0502020204030204" pitchFamily="34" charset="0"/>
                        </a:rPr>
                        <a:t>NP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93434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s-CO" sz="1200" b="0" i="0" u="none" strike="noStrike">
                          <a:solidFill>
                            <a:srgbClr val="000000"/>
                          </a:solidFill>
                          <a:effectLst/>
                          <a:latin typeface="Calibri" panose="020F0502020204030204" pitchFamily="34" charset="0"/>
                        </a:rPr>
                        <a:t>1532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F1"/>
                    </a:solidFill>
                  </a:tcPr>
                </a:tc>
                <a:tc>
                  <a:txBody>
                    <a:bodyPr/>
                    <a:lstStyle/>
                    <a:p>
                      <a:pPr algn="ctr" fontAlgn="ctr"/>
                      <a:r>
                        <a:rPr lang="es-CO" sz="1200" b="0" i="0" u="none" strike="noStrike">
                          <a:solidFill>
                            <a:srgbClr val="000000"/>
                          </a:solidFill>
                          <a:effectLst/>
                          <a:latin typeface="Calibri" panose="020F0502020204030204" pitchFamily="34" charset="0"/>
                        </a:rPr>
                        <a:t>1338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F2"/>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dirty="0">
                          <a:solidFill>
                            <a:srgbClr val="000000"/>
                          </a:solidFill>
                          <a:effectLst/>
                          <a:latin typeface="Calibri" panose="020F0502020204030204" pitchFamily="34" charset="0"/>
                        </a:rPr>
                        <a:t>15096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CEF"/>
                    </a:solidFill>
                  </a:tcPr>
                </a:tc>
                <a:tc>
                  <a:txBody>
                    <a:bodyPr/>
                    <a:lstStyle/>
                    <a:p>
                      <a:pPr algn="ctr" fontAlgn="ctr"/>
                      <a:r>
                        <a:rPr lang="es-CO" sz="1200" b="0" i="0" u="none" strike="noStrike">
                          <a:solidFill>
                            <a:srgbClr val="000000"/>
                          </a:solidFill>
                          <a:effectLst/>
                          <a:latin typeface="Calibri" panose="020F0502020204030204" pitchFamily="34" charset="0"/>
                        </a:rPr>
                        <a:t>7379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F1"/>
                    </a:solidFill>
                  </a:tcPr>
                </a:tc>
                <a:tc>
                  <a:txBody>
                    <a:bodyPr/>
                    <a:lstStyle/>
                    <a:p>
                      <a:pPr algn="ctr" fontAlgn="ctr"/>
                      <a:r>
                        <a:rPr lang="es-CO" sz="1200" b="0" i="0" u="none" strike="noStrike">
                          <a:solidFill>
                            <a:srgbClr val="000000"/>
                          </a:solidFill>
                          <a:effectLst/>
                          <a:latin typeface="Calibri" panose="020F0502020204030204" pitchFamily="34" charset="0"/>
                        </a:rPr>
                        <a:t>8375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DFF1"/>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18358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77AD"/>
                    </a:solidFill>
                  </a:tcPr>
                </a:tc>
                <a:tc>
                  <a:txBody>
                    <a:bodyPr/>
                    <a:lstStyle/>
                    <a:p>
                      <a:pPr algn="ctr" fontAlgn="ctr"/>
                      <a:r>
                        <a:rPr lang="es-CO" sz="1200" b="0" i="0" u="none" strike="noStrike">
                          <a:solidFill>
                            <a:srgbClr val="000000"/>
                          </a:solidFill>
                          <a:effectLst/>
                          <a:latin typeface="Calibri" panose="020F0502020204030204" pitchFamily="34" charset="0"/>
                        </a:rPr>
                        <a:t>1117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F1"/>
                    </a:solidFill>
                  </a:tcPr>
                </a:tc>
                <a:tc>
                  <a:txBody>
                    <a:bodyPr/>
                    <a:lstStyle/>
                    <a:p>
                      <a:pPr algn="ctr" fontAlgn="ctr"/>
                      <a:r>
                        <a:rPr lang="es-CO" sz="1200" b="0" i="0" u="none" strike="noStrike">
                          <a:solidFill>
                            <a:srgbClr val="000000"/>
                          </a:solidFill>
                          <a:effectLst/>
                          <a:latin typeface="Calibri" panose="020F0502020204030204" pitchFamily="34" charset="0"/>
                        </a:rPr>
                        <a:t>1794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CEF"/>
                    </a:solidFill>
                  </a:tcPr>
                </a:tc>
                <a:extLst>
                  <a:ext uri="{0D108BD9-81ED-4DB2-BD59-A6C34878D82A}">
                    <a16:rowId xmlns:a16="http://schemas.microsoft.com/office/drawing/2014/main" val="1376901190"/>
                  </a:ext>
                </a:extLst>
              </a:tr>
              <a:tr h="207334">
                <a:tc>
                  <a:txBody>
                    <a:bodyPr/>
                    <a:lstStyle/>
                    <a:p>
                      <a:pPr algn="ctr" fontAlgn="b"/>
                      <a:r>
                        <a:rPr lang="es-CO" sz="1200" b="1" i="0" u="none" strike="noStrike">
                          <a:solidFill>
                            <a:srgbClr val="000000"/>
                          </a:solidFill>
                          <a:effectLst/>
                          <a:latin typeface="Calibri" panose="020F0502020204030204" pitchFamily="34" charset="0"/>
                        </a:rPr>
                        <a:t>PI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2981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EF0"/>
                    </a:solidFill>
                  </a:tcPr>
                </a:tc>
                <a:tc>
                  <a:txBody>
                    <a:bodyPr/>
                    <a:lstStyle/>
                    <a:p>
                      <a:pPr algn="ctr" fontAlgn="ctr"/>
                      <a:r>
                        <a:rPr lang="es-CO" sz="1200" b="0" i="0" u="none" strike="noStrike">
                          <a:solidFill>
                            <a:srgbClr val="000000"/>
                          </a:solidFill>
                          <a:effectLst/>
                          <a:latin typeface="Calibri" panose="020F0502020204030204" pitchFamily="34" charset="0"/>
                        </a:rPr>
                        <a:t>3872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CEF"/>
                    </a:solidFill>
                  </a:tcPr>
                </a:tc>
                <a:tc>
                  <a:txBody>
                    <a:bodyPr/>
                    <a:lstStyle/>
                    <a:p>
                      <a:pPr algn="ctr" fontAlgn="ctr"/>
                      <a:r>
                        <a:rPr lang="es-CO" sz="1200" b="0" i="0" u="none" strike="noStrike">
                          <a:solidFill>
                            <a:srgbClr val="000000"/>
                          </a:solidFill>
                          <a:effectLst/>
                          <a:latin typeface="Calibri" panose="020F0502020204030204" pitchFamily="34" charset="0"/>
                        </a:rPr>
                        <a:t>513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3918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s-CO" sz="1200" b="0" i="0" u="none" strike="noStrike">
                          <a:solidFill>
                            <a:srgbClr val="000000"/>
                          </a:solidFill>
                          <a:effectLst/>
                          <a:latin typeface="Calibri" panose="020F0502020204030204" pitchFamily="34" charset="0"/>
                        </a:rPr>
                        <a:t>312242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s-CO" sz="1200" b="0" i="0" u="none" strike="noStrike">
                          <a:solidFill>
                            <a:srgbClr val="000000"/>
                          </a:solidFill>
                          <a:effectLst/>
                          <a:latin typeface="Calibri" panose="020F0502020204030204" pitchFamily="34" charset="0"/>
                        </a:rPr>
                        <a:t>30221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5EB"/>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864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s-CO" sz="1200" b="0" i="0" u="none" strike="noStrike">
                          <a:solidFill>
                            <a:srgbClr val="000000"/>
                          </a:solidFill>
                          <a:effectLst/>
                          <a:latin typeface="Calibri" panose="020F0502020204030204" pitchFamily="34" charset="0"/>
                        </a:rPr>
                        <a:t>24113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s-CO" sz="1200" b="0" i="0" u="none" strike="noStrike">
                          <a:solidFill>
                            <a:srgbClr val="000000"/>
                          </a:solidFill>
                          <a:effectLst/>
                          <a:latin typeface="Calibri" panose="020F0502020204030204" pitchFamily="34" charset="0"/>
                        </a:rPr>
                        <a:t>4047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CEE6"/>
                    </a:solidFill>
                  </a:tcPr>
                </a:tc>
                <a:extLst>
                  <a:ext uri="{0D108BD9-81ED-4DB2-BD59-A6C34878D82A}">
                    <a16:rowId xmlns:a16="http://schemas.microsoft.com/office/drawing/2014/main" val="2286160043"/>
                  </a:ext>
                </a:extLst>
              </a:tr>
              <a:tr h="207334">
                <a:tc>
                  <a:txBody>
                    <a:bodyPr/>
                    <a:lstStyle/>
                    <a:p>
                      <a:pPr algn="ctr" fontAlgn="b"/>
                      <a:r>
                        <a:rPr lang="es-CO" sz="1200" b="1" i="0" u="none" strike="noStrike">
                          <a:solidFill>
                            <a:srgbClr val="000000"/>
                          </a:solidFill>
                          <a:effectLst/>
                          <a:latin typeface="Calibri" panose="020F0502020204030204" pitchFamily="34" charset="0"/>
                        </a:rPr>
                        <a:t>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effectLst/>
                          <a:latin typeface="Calibri" panose="020F0502020204030204" pitchFamily="34" charset="0"/>
                        </a:rPr>
                        <a:t>5493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AEE"/>
                    </a:solidFill>
                  </a:tcPr>
                </a:tc>
                <a:tc>
                  <a:txBody>
                    <a:bodyPr/>
                    <a:lstStyle/>
                    <a:p>
                      <a:pPr algn="ctr" fontAlgn="ctr"/>
                      <a:r>
                        <a:rPr lang="es-CO" sz="1200" b="0" i="0" u="none" strike="noStrike">
                          <a:solidFill>
                            <a:srgbClr val="000000"/>
                          </a:solidFill>
                          <a:effectLst/>
                          <a:latin typeface="Calibri" panose="020F0502020204030204" pitchFamily="34" charset="0"/>
                        </a:rPr>
                        <a:t>2334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F1"/>
                    </a:solidFill>
                  </a:tcPr>
                </a:tc>
                <a:tc>
                  <a:txBody>
                    <a:bodyPr/>
                    <a:lstStyle/>
                    <a:p>
                      <a:pPr algn="ctr" fontAlgn="ctr"/>
                      <a:r>
                        <a:rPr lang="es-CO" sz="1200" b="0" i="0" u="none" strike="noStrike" dirty="0">
                          <a:solidFill>
                            <a:srgbClr val="000000"/>
                          </a:solidFill>
                          <a:effectLst/>
                          <a:latin typeface="Calibri" panose="020F0502020204030204" pitchFamily="34" charset="0"/>
                        </a:rPr>
                        <a:t>1009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7785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F1"/>
                    </a:solidFill>
                  </a:tcPr>
                </a:tc>
                <a:tc>
                  <a:txBody>
                    <a:bodyPr/>
                    <a:lstStyle/>
                    <a:p>
                      <a:pPr algn="ctr" fontAlgn="ctr"/>
                      <a:r>
                        <a:rPr lang="es-CO" sz="1200" b="0" i="0" u="none" strike="noStrike" dirty="0">
                          <a:solidFill>
                            <a:srgbClr val="000000"/>
                          </a:solidFill>
                          <a:effectLst/>
                          <a:latin typeface="Calibri" panose="020F0502020204030204" pitchFamily="34" charset="0"/>
                        </a:rPr>
                        <a:t>53424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CBE4"/>
                    </a:solidFill>
                  </a:tcPr>
                </a:tc>
                <a:tc>
                  <a:txBody>
                    <a:bodyPr/>
                    <a:lstStyle/>
                    <a:p>
                      <a:pPr algn="ctr" fontAlgn="ctr"/>
                      <a:r>
                        <a:rPr lang="es-CO" sz="1200" b="0" i="0" u="none" strike="noStrike">
                          <a:solidFill>
                            <a:srgbClr val="000000"/>
                          </a:solidFill>
                          <a:effectLst/>
                          <a:latin typeface="Calibri" panose="020F0502020204030204" pitchFamily="34" charset="0"/>
                        </a:rPr>
                        <a:t>40297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D1E8"/>
                    </a:solidFill>
                  </a:tcPr>
                </a:tc>
                <a:tc>
                  <a:txBody>
                    <a:bodyPr/>
                    <a:lstStyle/>
                    <a:p>
                      <a:pPr algn="l" fontAlgn="b"/>
                      <a:endParaRPr lang="es-CO" sz="12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CO" sz="1200" b="0" i="0" u="none" strike="noStrike">
                          <a:solidFill>
                            <a:srgbClr val="000000"/>
                          </a:solidFill>
                          <a:effectLst/>
                          <a:latin typeface="Calibri" panose="020F0502020204030204" pitchFamily="34" charset="0"/>
                        </a:rPr>
                        <a:t>2473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ED8EC"/>
                    </a:solidFill>
                  </a:tcPr>
                </a:tc>
                <a:tc>
                  <a:txBody>
                    <a:bodyPr/>
                    <a:lstStyle/>
                    <a:p>
                      <a:pPr algn="ctr" fontAlgn="ctr"/>
                      <a:r>
                        <a:rPr lang="es-CO" sz="1200" b="0" i="0" u="none" strike="noStrike">
                          <a:solidFill>
                            <a:srgbClr val="000000"/>
                          </a:solidFill>
                          <a:effectLst/>
                          <a:latin typeface="Calibri" panose="020F0502020204030204" pitchFamily="34" charset="0"/>
                        </a:rPr>
                        <a:t>4901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CC9E3"/>
                    </a:solidFill>
                  </a:tcPr>
                </a:tc>
                <a:tc>
                  <a:txBody>
                    <a:bodyPr/>
                    <a:lstStyle/>
                    <a:p>
                      <a:pPr algn="ctr" fontAlgn="ctr"/>
                      <a:r>
                        <a:rPr lang="es-CO" sz="1200" b="0" i="0" u="none" strike="noStrike" dirty="0">
                          <a:solidFill>
                            <a:srgbClr val="000000"/>
                          </a:solidFill>
                          <a:effectLst/>
                          <a:latin typeface="Calibri" panose="020F0502020204030204" pitchFamily="34" charset="0"/>
                        </a:rPr>
                        <a:t>8947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B0D3"/>
                    </a:solidFill>
                  </a:tcPr>
                </a:tc>
                <a:extLst>
                  <a:ext uri="{0D108BD9-81ED-4DB2-BD59-A6C34878D82A}">
                    <a16:rowId xmlns:a16="http://schemas.microsoft.com/office/drawing/2014/main" val="788312553"/>
                  </a:ext>
                </a:extLst>
              </a:tr>
            </a:tbl>
          </a:graphicData>
        </a:graphic>
      </p:graphicFrame>
      <p:grpSp>
        <p:nvGrpSpPr>
          <p:cNvPr id="24" name="Grupo 23">
            <a:extLst>
              <a:ext uri="{FF2B5EF4-FFF2-40B4-BE49-F238E27FC236}">
                <a16:creationId xmlns:a16="http://schemas.microsoft.com/office/drawing/2014/main" id="{3D34A3A5-8F78-4FFD-A859-073ACBB88C2B}"/>
              </a:ext>
            </a:extLst>
          </p:cNvPr>
          <p:cNvGrpSpPr/>
          <p:nvPr/>
        </p:nvGrpSpPr>
        <p:grpSpPr>
          <a:xfrm>
            <a:off x="3086685" y="3475824"/>
            <a:ext cx="6018627" cy="465149"/>
            <a:chOff x="3086685" y="3475824"/>
            <a:chExt cx="6018627" cy="465149"/>
          </a:xfrm>
        </p:grpSpPr>
        <p:pic>
          <p:nvPicPr>
            <p:cNvPr id="13" name="Imagen 12">
              <a:extLst>
                <a:ext uri="{FF2B5EF4-FFF2-40B4-BE49-F238E27FC236}">
                  <a16:creationId xmlns:a16="http://schemas.microsoft.com/office/drawing/2014/main" id="{62C5F92E-9243-4175-88DD-1FE43A9DE9DE}"/>
                </a:ext>
              </a:extLst>
            </p:cNvPr>
            <p:cNvPicPr>
              <a:picLocks noChangeAspect="1"/>
            </p:cNvPicPr>
            <p:nvPr/>
          </p:nvPicPr>
          <p:blipFill rotWithShape="1">
            <a:blip r:embed="rId2"/>
            <a:srcRect l="14265" t="13073"/>
            <a:stretch/>
          </p:blipFill>
          <p:spPr>
            <a:xfrm>
              <a:off x="4169897" y="3511158"/>
              <a:ext cx="3960133" cy="158760"/>
            </a:xfrm>
            <a:prstGeom prst="rect">
              <a:avLst/>
            </a:prstGeom>
          </p:spPr>
        </p:pic>
        <p:sp>
          <p:nvSpPr>
            <p:cNvPr id="9" name="CuadroTexto 8">
              <a:extLst>
                <a:ext uri="{FF2B5EF4-FFF2-40B4-BE49-F238E27FC236}">
                  <a16:creationId xmlns:a16="http://schemas.microsoft.com/office/drawing/2014/main" id="{DEA45E5F-2318-4724-A668-2D8301D8C9B8}"/>
                </a:ext>
              </a:extLst>
            </p:cNvPr>
            <p:cNvSpPr txBox="1"/>
            <p:nvPr/>
          </p:nvSpPr>
          <p:spPr>
            <a:xfrm>
              <a:off x="3086685" y="3475824"/>
              <a:ext cx="1083212" cy="369332"/>
            </a:xfrm>
            <a:prstGeom prst="rect">
              <a:avLst/>
            </a:prstGeom>
            <a:noFill/>
          </p:spPr>
          <p:txBody>
            <a:bodyPr wrap="square" rtlCol="0">
              <a:spAutoFit/>
            </a:bodyPr>
            <a:lstStyle/>
            <a:p>
              <a:pPr algn="ctr"/>
              <a:r>
                <a:rPr lang="es-CO" dirty="0"/>
                <a:t>V. Mín.</a:t>
              </a:r>
            </a:p>
          </p:txBody>
        </p:sp>
        <p:sp>
          <p:nvSpPr>
            <p:cNvPr id="15" name="CuadroTexto 14">
              <a:extLst>
                <a:ext uri="{FF2B5EF4-FFF2-40B4-BE49-F238E27FC236}">
                  <a16:creationId xmlns:a16="http://schemas.microsoft.com/office/drawing/2014/main" id="{310F3BF4-B792-4061-AF68-7A2CE8CB812E}"/>
                </a:ext>
              </a:extLst>
            </p:cNvPr>
            <p:cNvSpPr txBox="1"/>
            <p:nvPr/>
          </p:nvSpPr>
          <p:spPr>
            <a:xfrm>
              <a:off x="8022100" y="3475824"/>
              <a:ext cx="1083212" cy="374797"/>
            </a:xfrm>
            <a:prstGeom prst="rect">
              <a:avLst/>
            </a:prstGeom>
            <a:noFill/>
          </p:spPr>
          <p:txBody>
            <a:bodyPr wrap="square" rtlCol="0">
              <a:spAutoFit/>
            </a:bodyPr>
            <a:lstStyle/>
            <a:p>
              <a:pPr algn="ctr"/>
              <a:r>
                <a:rPr lang="es-CO" dirty="0"/>
                <a:t>V. Máx.</a:t>
              </a:r>
            </a:p>
          </p:txBody>
        </p:sp>
        <p:pic>
          <p:nvPicPr>
            <p:cNvPr id="18" name="Imagen 17">
              <a:extLst>
                <a:ext uri="{FF2B5EF4-FFF2-40B4-BE49-F238E27FC236}">
                  <a16:creationId xmlns:a16="http://schemas.microsoft.com/office/drawing/2014/main" id="{A048D6A7-5E90-4F8D-A688-9EE0D5430AF1}"/>
                </a:ext>
              </a:extLst>
            </p:cNvPr>
            <p:cNvPicPr>
              <a:picLocks noChangeAspect="1"/>
            </p:cNvPicPr>
            <p:nvPr/>
          </p:nvPicPr>
          <p:blipFill>
            <a:blip r:embed="rId3"/>
            <a:stretch>
              <a:fillRect/>
            </a:stretch>
          </p:blipFill>
          <p:spPr>
            <a:xfrm>
              <a:off x="4161896" y="3734207"/>
              <a:ext cx="3961905" cy="206766"/>
            </a:xfrm>
            <a:prstGeom prst="rect">
              <a:avLst/>
            </a:prstGeom>
          </p:spPr>
        </p:pic>
      </p:grpSp>
      <p:sp>
        <p:nvSpPr>
          <p:cNvPr id="14" name="Rectángulo 13">
            <a:extLst>
              <a:ext uri="{FF2B5EF4-FFF2-40B4-BE49-F238E27FC236}">
                <a16:creationId xmlns:a16="http://schemas.microsoft.com/office/drawing/2014/main" id="{5FBF2E56-006B-4931-B9BD-1172DCE57589}"/>
              </a:ext>
            </a:extLst>
          </p:cNvPr>
          <p:cNvSpPr/>
          <p:nvPr/>
        </p:nvSpPr>
        <p:spPr>
          <a:xfrm>
            <a:off x="600261" y="674699"/>
            <a:ext cx="11099407" cy="5900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a:extLst>
              <a:ext uri="{FF2B5EF4-FFF2-40B4-BE49-F238E27FC236}">
                <a16:creationId xmlns:a16="http://schemas.microsoft.com/office/drawing/2014/main" id="{2F71532B-72DA-4B46-A8F2-8D5A75050E75}"/>
              </a:ext>
            </a:extLst>
          </p:cNvPr>
          <p:cNvSpPr txBox="1"/>
          <p:nvPr/>
        </p:nvSpPr>
        <p:spPr>
          <a:xfrm>
            <a:off x="5306264" y="305367"/>
            <a:ext cx="1579471" cy="369332"/>
          </a:xfrm>
          <a:prstGeom prst="rect">
            <a:avLst/>
          </a:prstGeom>
          <a:noFill/>
        </p:spPr>
        <p:txBody>
          <a:bodyPr wrap="square" rtlCol="0">
            <a:spAutoFit/>
          </a:bodyPr>
          <a:lstStyle/>
          <a:p>
            <a:pPr algn="ctr"/>
            <a:r>
              <a:rPr lang="es-CO" b="1" dirty="0"/>
              <a:t>Predicted</a:t>
            </a:r>
          </a:p>
        </p:txBody>
      </p:sp>
      <p:sp>
        <p:nvSpPr>
          <p:cNvPr id="22" name="CuadroTexto 21">
            <a:extLst>
              <a:ext uri="{FF2B5EF4-FFF2-40B4-BE49-F238E27FC236}">
                <a16:creationId xmlns:a16="http://schemas.microsoft.com/office/drawing/2014/main" id="{0F9D0F08-8CC4-4508-A3EC-E6B3F46EAAD2}"/>
              </a:ext>
            </a:extLst>
          </p:cNvPr>
          <p:cNvSpPr txBox="1"/>
          <p:nvPr/>
        </p:nvSpPr>
        <p:spPr>
          <a:xfrm rot="16200000">
            <a:off x="-371986" y="3239113"/>
            <a:ext cx="1579471" cy="369332"/>
          </a:xfrm>
          <a:prstGeom prst="rect">
            <a:avLst/>
          </a:prstGeom>
          <a:noFill/>
        </p:spPr>
        <p:txBody>
          <a:bodyPr wrap="square" rtlCol="0">
            <a:spAutoFit/>
          </a:bodyPr>
          <a:lstStyle/>
          <a:p>
            <a:pPr algn="ctr"/>
            <a:r>
              <a:rPr lang="es-CO" b="1" dirty="0"/>
              <a:t>Actual</a:t>
            </a:r>
          </a:p>
        </p:txBody>
      </p:sp>
    </p:spTree>
    <p:extLst>
      <p:ext uri="{BB962C8B-B14F-4D97-AF65-F5344CB8AC3E}">
        <p14:creationId xmlns:p14="http://schemas.microsoft.com/office/powerpoint/2010/main" val="209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E13E3E"/>
                </a:solidFill>
              </a:rPr>
              <a:t>Deployment</a:t>
            </a:r>
          </a:p>
        </p:txBody>
      </p:sp>
      <p:pic>
        <p:nvPicPr>
          <p:cNvPr id="3" name="Picture 2">
            <a:extLst>
              <a:ext uri="{FF2B5EF4-FFF2-40B4-BE49-F238E27FC236}">
                <a16:creationId xmlns:a16="http://schemas.microsoft.com/office/drawing/2014/main" id="{6A335C60-0DC6-4D38-9A1E-C99F30ED75F8}"/>
              </a:ext>
            </a:extLst>
          </p:cNvPr>
          <p:cNvPicPr>
            <a:picLocks noChangeAspect="1"/>
          </p:cNvPicPr>
          <p:nvPr/>
        </p:nvPicPr>
        <p:blipFill rotWithShape="1">
          <a:blip r:embed="rId2"/>
          <a:srcRect t="6802" r="-4" b="3050"/>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5" name="Picture 4" descr="The 3 types of metadata to master to be a data-centric enterprise ...">
            <a:extLst>
              <a:ext uri="{FF2B5EF4-FFF2-40B4-BE49-F238E27FC236}">
                <a16:creationId xmlns:a16="http://schemas.microsoft.com/office/drawing/2014/main" id="{E7954C3B-25B8-4A55-AA6D-9D05711F0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27" r="-1"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377219"/>
          </a:xfrm>
        </p:spPr>
        <p:txBody>
          <a:bodyPr>
            <a:normAutofit/>
          </a:bodyPr>
          <a:lstStyle/>
          <a:p>
            <a:pPr marL="457200" indent="-457200">
              <a:buFont typeface="+mj-lt"/>
              <a:buAutoNum type="arabicPeriod"/>
            </a:pPr>
            <a:r>
              <a:rPr lang="es-CO" sz="2000" dirty="0"/>
              <a:t>Planear la implementación </a:t>
            </a:r>
          </a:p>
          <a:p>
            <a:pPr marL="457200" indent="-457200">
              <a:buFont typeface="+mj-lt"/>
              <a:buAutoNum type="arabicPeriod"/>
            </a:pPr>
            <a:r>
              <a:rPr lang="es-CO" sz="2000" dirty="0"/>
              <a:t>Planear la monitorización y mantenimiento</a:t>
            </a:r>
          </a:p>
          <a:p>
            <a:pPr marL="0" indent="0">
              <a:buNone/>
            </a:pPr>
            <a:endParaRPr lang="es-CO" sz="2400" dirty="0"/>
          </a:p>
        </p:txBody>
      </p:sp>
    </p:spTree>
    <p:extLst>
      <p:ext uri="{BB962C8B-B14F-4D97-AF65-F5344CB8AC3E}">
        <p14:creationId xmlns:p14="http://schemas.microsoft.com/office/powerpoint/2010/main" val="8017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Isosceles Triangle 4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descr="Imagen que contiene texto, mapa&#10;&#10;Descripción generada automáticamente">
            <a:extLst>
              <a:ext uri="{FF2B5EF4-FFF2-40B4-BE49-F238E27FC236}">
                <a16:creationId xmlns:a16="http://schemas.microsoft.com/office/drawing/2014/main" id="{B62456CD-BB06-4D5A-8F31-E658699C5F48}"/>
              </a:ext>
            </a:extLst>
          </p:cNvPr>
          <p:cNvPicPr/>
          <p:nvPr/>
        </p:nvPicPr>
        <p:blipFill rotWithShape="1">
          <a:blip r:embed="rId2" cstate="print">
            <a:extLst>
              <a:ext uri="{28A0092B-C50C-407E-A947-70E740481C1C}">
                <a14:useLocalDpi xmlns:a14="http://schemas.microsoft.com/office/drawing/2010/main" val="0"/>
              </a:ext>
            </a:extLst>
          </a:blip>
          <a:srcRect l="2143" t="10010" r="2143" b="5494"/>
          <a:stretch/>
        </p:blipFill>
        <p:spPr>
          <a:xfrm>
            <a:off x="1856934" y="717451"/>
            <a:ext cx="8044167" cy="5542671"/>
          </a:xfrm>
          <a:prstGeom prst="rect">
            <a:avLst/>
          </a:prstGeom>
          <a:ln>
            <a:noFill/>
          </a:ln>
        </p:spPr>
      </p:pic>
      <p:sp>
        <p:nvSpPr>
          <p:cNvPr id="45" name="Isosceles Triangle 4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Tigo</a:t>
            </a:r>
            <a:r>
              <a:rPr lang="es-CO" dirty="0">
                <a:solidFill>
                  <a:srgbClr val="55A9DC"/>
                </a:solidFill>
              </a:rPr>
              <a:t>  </a:t>
            </a:r>
            <a:endParaRPr lang="en-GB" dirty="0">
              <a:solidFill>
                <a:srgbClr val="55A9DC"/>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4852983"/>
          </a:xfrm>
        </p:spPr>
        <p:txBody>
          <a:bodyPr/>
          <a:lstStyle/>
          <a:p>
            <a:pPr marL="0" indent="0" algn="just">
              <a:buNone/>
            </a:pPr>
            <a:r>
              <a:rPr lang="es-CO" i="1" dirty="0"/>
              <a:t>Es una empresa de Telecomunicaciones Colombiana creada en 2006, </a:t>
            </a:r>
            <a:r>
              <a:rPr lang="es-ES" i="1" dirty="0"/>
              <a:t>propiedad de Grupo EPM y de Millicom International Cellular, S.A. La empresa ofrece servicios de telecomunicaciones a nivel nacional e internacional por medio de Colombia Móvil S.A. bajo la marca Tigo y bajo la marca Orbitel en Canadá, Estados Unidos y España.</a:t>
            </a:r>
          </a:p>
          <a:p>
            <a:pPr marL="0" indent="0" algn="just">
              <a:buNone/>
            </a:pPr>
            <a:endParaRPr lang="en-GB" i="1"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2050" name="Picture 2" descr="Tigo (Colombia) - Wikipedia, la enciclopedia libre">
            <a:extLst>
              <a:ext uri="{FF2B5EF4-FFF2-40B4-BE49-F238E27FC236}">
                <a16:creationId xmlns:a16="http://schemas.microsoft.com/office/drawing/2014/main" id="{FF77165A-840B-4384-B9A0-31C6A7A62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064" y="3552299"/>
            <a:ext cx="3653872" cy="2624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72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906718C-24B9-43BB-A58D-079B238D8FB3}"/>
              </a:ext>
            </a:extLst>
          </p:cNvPr>
          <p:cNvSpPr txBox="1"/>
          <p:nvPr/>
        </p:nvSpPr>
        <p:spPr>
          <a:xfrm>
            <a:off x="5069840" y="1209041"/>
            <a:ext cx="6888480" cy="5355312"/>
          </a:xfrm>
          <a:prstGeom prst="rect">
            <a:avLst/>
          </a:prstGeom>
          <a:noFill/>
        </p:spPr>
        <p:txBody>
          <a:bodyPr wrap="square" rtlCol="0">
            <a:spAutoFit/>
          </a:bodyPr>
          <a:lstStyle/>
          <a:p>
            <a:pPr marL="285750" lvl="0" indent="-285750">
              <a:buFont typeface="Arial" panose="020B0604020202020204" pitchFamily="34" charset="0"/>
              <a:buChar char="•"/>
            </a:pPr>
            <a:r>
              <a:rPr lang="es-CO" dirty="0"/>
              <a:t>Pudimos obtener un clasificador estable y con métricas aceptables, obteniendo un buen número de clasificaciones correctas dentro de los márgenes con tolerancias ante los errores de tipo 1 y 2.</a:t>
            </a:r>
          </a:p>
          <a:p>
            <a:pPr lvl="0"/>
            <a:endParaRPr lang="es-CO" dirty="0"/>
          </a:p>
          <a:p>
            <a:pPr marL="285750" lvl="0" indent="-285750">
              <a:buFont typeface="Arial" panose="020B0604020202020204" pitchFamily="34" charset="0"/>
              <a:buChar char="•"/>
            </a:pPr>
            <a:r>
              <a:rPr lang="es-CO" dirty="0"/>
              <a:t>Al comparar las métricas del algoritmo K-</a:t>
            </a:r>
            <a:r>
              <a:rPr lang="es-CO" dirty="0" err="1"/>
              <a:t>Nearest</a:t>
            </a:r>
            <a:r>
              <a:rPr lang="es-CO" dirty="0"/>
              <a:t> </a:t>
            </a:r>
            <a:r>
              <a:rPr lang="es-CO" dirty="0" err="1"/>
              <a:t>Neighbors</a:t>
            </a:r>
            <a:r>
              <a:rPr lang="es-CO" dirty="0"/>
              <a:t>, obtuvimos resultados similares para las diferentes clasificaciones en regiones, es posible realizar pruebas en caso de que se quieran hacer campañas preventivas a nivel nacional.</a:t>
            </a:r>
          </a:p>
          <a:p>
            <a:pPr lvl="0"/>
            <a:endParaRPr lang="es-CO" dirty="0"/>
          </a:p>
          <a:p>
            <a:pPr marL="285750" lvl="0" indent="-285750">
              <a:buFont typeface="Arial" panose="020B0604020202020204" pitchFamily="34" charset="0"/>
              <a:buChar char="•"/>
            </a:pPr>
            <a:r>
              <a:rPr lang="es-CO" dirty="0"/>
              <a:t>Bajo el análisis y recuperación de textos, obtuvimos un claro caso de estudio a partir de las Quejas que se generan en Tigo, obteniendo así un modelo de tópicos donde se resaltan posibles focos de atención para los clientes.</a:t>
            </a:r>
          </a:p>
          <a:p>
            <a:pPr marL="285750" lvl="0" indent="-285750">
              <a:buFont typeface="Arial" panose="020B0604020202020204" pitchFamily="34" charset="0"/>
              <a:buChar char="•"/>
            </a:pPr>
            <a:endParaRPr lang="es-CO" dirty="0"/>
          </a:p>
          <a:p>
            <a:pPr marL="285750" lvl="0" indent="-285750">
              <a:buFont typeface="Arial" panose="020B0604020202020204" pitchFamily="34" charset="0"/>
              <a:buChar char="•"/>
            </a:pPr>
            <a:r>
              <a:rPr lang="es-CO" dirty="0"/>
              <a:t>Comprobamos la correcta aplicación de las metodologías para datos continuos y categóricos, pueden resaltar mejorías en los modelos de clasificación, pues una adecuada separación nos permite desde el análisis descriptivo poder entender que requieren los modelos y si estos se podrán acoplar a las expectativas en las empresas.</a:t>
            </a:r>
          </a:p>
        </p:txBody>
      </p:sp>
      <p:sp>
        <p:nvSpPr>
          <p:cNvPr id="14" name="Title 1">
            <a:extLst>
              <a:ext uri="{FF2B5EF4-FFF2-40B4-BE49-F238E27FC236}">
                <a16:creationId xmlns:a16="http://schemas.microsoft.com/office/drawing/2014/main" id="{F5997AAC-C6A7-46F8-A367-280C757137BA}"/>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solidFill>
                  <a:srgbClr val="A0A1A2"/>
                </a:solidFill>
              </a:rPr>
              <a:t>Conclusiones</a:t>
            </a:r>
            <a:endParaRPr lang="es-ES" b="1" dirty="0">
              <a:solidFill>
                <a:srgbClr val="A0A1A2"/>
              </a:solidFill>
            </a:endParaRPr>
          </a:p>
        </p:txBody>
      </p:sp>
      <p:cxnSp>
        <p:nvCxnSpPr>
          <p:cNvPr id="15" name="Straight Connector 4">
            <a:extLst>
              <a:ext uri="{FF2B5EF4-FFF2-40B4-BE49-F238E27FC236}">
                <a16:creationId xmlns:a16="http://schemas.microsoft.com/office/drawing/2014/main" id="{351A945D-4798-4F38-B1AA-16C0E881B3DA}"/>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pic>
        <p:nvPicPr>
          <p:cNvPr id="2068" name="Picture 20">
            <a:extLst>
              <a:ext uri="{FF2B5EF4-FFF2-40B4-BE49-F238E27FC236}">
                <a16:creationId xmlns:a16="http://schemas.microsoft.com/office/drawing/2014/main" id="{B5AAD473-21BB-41CD-91E0-5C0762A9A8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58" t="21635" r="1042" b="16826"/>
          <a:stretch/>
        </p:blipFill>
        <p:spPr bwMode="auto">
          <a:xfrm flipH="1">
            <a:off x="-1" y="1476375"/>
            <a:ext cx="5106481" cy="4581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31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magen que contiene ave, rojo, competencia de atletismo, pájaro&#10;&#10;Descripción generada automáticamente">
            <a:extLst>
              <a:ext uri="{FF2B5EF4-FFF2-40B4-BE49-F238E27FC236}">
                <a16:creationId xmlns:a16="http://schemas.microsoft.com/office/drawing/2014/main" id="{C2785BDD-8A91-4D15-BE6C-D64BAC16DA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29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Tigo</a:t>
            </a:r>
            <a:endParaRPr lang="en-GB" dirty="0">
              <a:solidFill>
                <a:srgbClr val="55A9DC"/>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5331594" cy="4852983"/>
          </a:xfrm>
        </p:spPr>
        <p:txBody>
          <a:bodyPr/>
          <a:lstStyle/>
          <a:p>
            <a:pPr marL="0" indent="0" algn="just">
              <a:buNone/>
            </a:pPr>
            <a:r>
              <a:rPr lang="es-CO" i="1" dirty="0"/>
              <a:t>Debido a Tigo es una empresa prestadora de servicios que hoy en día es considerado como esencial (internet y telefonía), y tiene una participación en el mercado del 22,3% en Colombia considerándose así el segundo operador mas grande del país. Es importante conocer el comportamiento de pago de los clientes y las razones que pueden tener para justificar dicho comportamiento.</a:t>
            </a:r>
            <a:endParaRPr lang="en-GB" i="1"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3074" name="Picture 2" descr="Se puede pagar a plazos en las subastas judiciales? - Rankia">
            <a:extLst>
              <a:ext uri="{FF2B5EF4-FFF2-40B4-BE49-F238E27FC236}">
                <a16:creationId xmlns:a16="http://schemas.microsoft.com/office/drawing/2014/main" id="{57ABB7F8-6DB5-4280-BC8E-832AABCABA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25" b="99125" l="250" r="99333">
                        <a14:foregroundMark x1="14333" y1="61000" x2="14333" y2="61000"/>
                        <a14:foregroundMark x1="13917" y1="73875" x2="13917" y2="73875"/>
                        <a14:foregroundMark x1="67833" y1="55125" x2="67833" y2="55125"/>
                        <a14:foregroundMark x1="71083" y1="93125" x2="48417" y2="86125"/>
                        <a14:foregroundMark x1="48417" y1="86125" x2="17083" y2="61750"/>
                        <a14:foregroundMark x1="17083" y1="61750" x2="21417" y2="45750"/>
                        <a14:foregroundMark x1="21417" y1="45750" x2="38167" y2="48625"/>
                        <a14:foregroundMark x1="38167" y1="48625" x2="48167" y2="59750"/>
                        <a14:foregroundMark x1="48167" y1="59750" x2="49667" y2="63000"/>
                        <a14:foregroundMark x1="29833" y1="95750" x2="9917" y2="73500"/>
                        <a14:foregroundMark x1="9917" y1="73500" x2="5083" y2="58125"/>
                        <a14:foregroundMark x1="5083" y1="58125" x2="15167" y2="25750"/>
                        <a14:foregroundMark x1="15167" y1="25750" x2="27417" y2="16750"/>
                        <a14:foregroundMark x1="27417" y1="16750" x2="56083" y2="21500"/>
                        <a14:foregroundMark x1="56083" y1="21500" x2="65583" y2="32125"/>
                        <a14:foregroundMark x1="65583" y1="32125" x2="66917" y2="43375"/>
                        <a14:foregroundMark x1="20417" y1="22125" x2="25500" y2="39750"/>
                        <a14:foregroundMark x1="25500" y1="39750" x2="37250" y2="46625"/>
                        <a14:foregroundMark x1="37250" y1="46625" x2="47417" y2="39500"/>
                        <a14:foregroundMark x1="47417" y1="39500" x2="45000" y2="21875"/>
                        <a14:foregroundMark x1="45000" y1="21875" x2="29833" y2="18500"/>
                        <a14:foregroundMark x1="29833" y1="18500" x2="19583" y2="23750"/>
                        <a14:foregroundMark x1="19583" y1="23750" x2="19583" y2="27625"/>
                        <a14:foregroundMark x1="40750" y1="27000" x2="27917" y2="24750"/>
                        <a14:foregroundMark x1="27917" y1="24750" x2="24417" y2="41625"/>
                        <a14:foregroundMark x1="24417" y1="41625" x2="33333" y2="51125"/>
                        <a14:foregroundMark x1="33333" y1="51125" x2="46000" y2="45500"/>
                        <a14:foregroundMark x1="46000" y1="45500" x2="49417" y2="29500"/>
                        <a14:foregroundMark x1="49417" y1="29500" x2="34833" y2="26625"/>
                        <a14:foregroundMark x1="36833" y1="27625" x2="35750" y2="24750"/>
                        <a14:foregroundMark x1="32917" y1="29250" x2="34583" y2="30875"/>
                        <a14:foregroundMark x1="51250" y1="50250" x2="53833" y2="50875"/>
                        <a14:foregroundMark x1="83750" y1="79000" x2="87417" y2="62625"/>
                        <a14:foregroundMark x1="87417" y1="62625" x2="79417" y2="49875"/>
                        <a14:foregroundMark x1="79417" y1="49875" x2="73917" y2="47000"/>
                        <a14:foregroundMark x1="80250" y1="99000" x2="45250" y2="97000"/>
                        <a14:foregroundMark x1="45250" y1="97000" x2="38583" y2="91875"/>
                        <a14:foregroundMark x1="27833" y1="96125" x2="7750" y2="84000"/>
                        <a14:foregroundMark x1="7750" y1="84000" x2="3917" y2="68750"/>
                        <a14:foregroundMark x1="3917" y1="68750" x2="8417" y2="64375"/>
                        <a14:foregroundMark x1="84583" y1="65625" x2="90917" y2="12875"/>
                        <a14:foregroundMark x1="90917" y1="12875" x2="73917" y2="500"/>
                        <a14:foregroundMark x1="73917" y1="500" x2="60500" y2="1625"/>
                        <a14:foregroundMark x1="60500" y1="1625" x2="51000" y2="27375"/>
                        <a14:foregroundMark x1="40500" y1="39750" x2="19083" y2="28625"/>
                        <a14:foregroundMark x1="19083" y1="28625" x2="31833" y2="41125"/>
                        <a14:foregroundMark x1="31833" y1="41125" x2="43000" y2="44250"/>
                        <a14:foregroundMark x1="43000" y1="44250" x2="37583" y2="28375"/>
                        <a14:foregroundMark x1="37583" y1="28375" x2="26000" y2="30375"/>
                        <a14:foregroundMark x1="26000" y1="30375" x2="22000" y2="35875"/>
                        <a14:foregroundMark x1="42917" y1="27000" x2="51750" y2="36500"/>
                        <a14:foregroundMark x1="51750" y1="36500" x2="46083" y2="22000"/>
                        <a14:foregroundMark x1="46083" y1="22000" x2="38500" y2="34750"/>
                        <a14:foregroundMark x1="38500" y1="34750" x2="38083" y2="36125"/>
                        <a14:foregroundMark x1="76333" y1="27000" x2="63833" y2="28750"/>
                        <a14:foregroundMark x1="63833" y1="28750" x2="68500" y2="43875"/>
                        <a14:foregroundMark x1="68500" y1="43875" x2="79250" y2="37625"/>
                        <a14:foregroundMark x1="79250" y1="37625" x2="70667" y2="25375"/>
                        <a14:foregroundMark x1="70667" y1="25375" x2="65583" y2="25750"/>
                        <a14:foregroundMark x1="44250" y1="23125" x2="42750" y2="42250"/>
                        <a14:foregroundMark x1="42750" y1="42250" x2="53333" y2="52500"/>
                        <a14:foregroundMark x1="53333" y1="52500" x2="57250" y2="36500"/>
                        <a14:foregroundMark x1="57250" y1="36500" x2="48500" y2="23500"/>
                        <a14:foregroundMark x1="48500" y1="23500" x2="40333" y2="21500"/>
                        <a14:foregroundMark x1="14583" y1="91125" x2="3833" y2="86000"/>
                        <a14:foregroundMark x1="3833" y1="86000" x2="167" y2="69500"/>
                        <a14:foregroundMark x1="167" y1="69500" x2="250" y2="45875"/>
                        <a14:foregroundMark x1="250" y1="45875" x2="8333" y2="33375"/>
                        <a14:foregroundMark x1="8333" y1="33375" x2="19667" y2="34750"/>
                        <a14:foregroundMark x1="19667" y1="34750" x2="19750" y2="34875"/>
                        <a14:foregroundMark x1="10167" y1="31625" x2="13417" y2="14875"/>
                        <a14:foregroundMark x1="13417" y1="14875" x2="22083" y2="125"/>
                        <a14:foregroundMark x1="22083" y1="125" x2="37500" y2="500"/>
                        <a14:foregroundMark x1="20667" y1="28375" x2="22583" y2="45625"/>
                        <a14:foregroundMark x1="22583" y1="45625" x2="33500" y2="39125"/>
                        <a14:foregroundMark x1="33500" y1="39125" x2="23750" y2="27125"/>
                        <a14:foregroundMark x1="23750" y1="27125" x2="16750" y2="30625"/>
                        <a14:foregroundMark x1="29833" y1="79000" x2="17083" y2="79750"/>
                        <a14:foregroundMark x1="17083" y1="79750" x2="22500" y2="94125"/>
                        <a14:foregroundMark x1="22500" y1="94125" x2="32667" y2="99500"/>
                        <a14:foregroundMark x1="32667" y1="99500" x2="43750" y2="98875"/>
                        <a14:foregroundMark x1="43750" y1="98875" x2="39500" y2="82875"/>
                        <a14:foregroundMark x1="39500" y1="82875" x2="29083" y2="77750"/>
                        <a14:foregroundMark x1="29083" y1="77750" x2="28500" y2="77750"/>
                        <a14:foregroundMark x1="37500" y1="87250" x2="26083" y2="83250"/>
                        <a14:foregroundMark x1="26083" y1="83250" x2="31583" y2="98750"/>
                        <a14:foregroundMark x1="31583" y1="98750" x2="48583" y2="99125"/>
                        <a14:foregroundMark x1="48583" y1="99125" x2="45333" y2="81125"/>
                        <a14:foregroundMark x1="45333" y1="81125" x2="34500" y2="81875"/>
                        <a14:foregroundMark x1="34500" y1="81875" x2="32000" y2="83250"/>
                        <a14:foregroundMark x1="44417" y1="93750" x2="34333" y2="87875"/>
                        <a14:foregroundMark x1="34333" y1="87875" x2="23583" y2="86500"/>
                        <a14:foregroundMark x1="23583" y1="86500" x2="30333" y2="99125"/>
                        <a14:foregroundMark x1="30333" y1="99125" x2="43667" y2="98875"/>
                        <a14:foregroundMark x1="43667" y1="98875" x2="45750" y2="87875"/>
                        <a14:foregroundMark x1="12167" y1="13875" x2="23500" y2="125"/>
                        <a14:foregroundMark x1="23500" y1="125" x2="27167" y2="5375"/>
                        <a14:foregroundMark x1="80667" y1="88250" x2="89833" y2="79000"/>
                        <a14:foregroundMark x1="89833" y1="79000" x2="91333" y2="62000"/>
                        <a14:foregroundMark x1="91333" y1="62000" x2="83750" y2="52250"/>
                        <a14:foregroundMark x1="92000" y1="55125" x2="96417" y2="21125"/>
                        <a14:foregroundMark x1="96417" y1="21125" x2="90667" y2="12625"/>
                        <a14:foregroundMark x1="96417" y1="25000" x2="97463" y2="19125"/>
                        <a14:foregroundMark x1="97891" y1="8000" x2="91833" y2="5375"/>
                        <a14:backgroundMark x1="97667" y1="17500" x2="97667" y2="17500"/>
                        <a14:backgroundMark x1="99250" y1="18875" x2="99250" y2="18875"/>
                        <a14:backgroundMark x1="99667" y1="14250" x2="99667" y2="14250"/>
                        <a14:backgroundMark x1="99000" y1="13625" x2="99000" y2="13625"/>
                        <a14:backgroundMark x1="99250" y1="9625" x2="99250" y2="9625"/>
                        <a14:backgroundMark x1="99250" y1="8000" x2="99250" y2="19125"/>
                      </a14:backgroundRemoval>
                    </a14:imgEffect>
                  </a14:imgLayer>
                </a14:imgProps>
              </a:ext>
              <a:ext uri="{28A0092B-C50C-407E-A947-70E740481C1C}">
                <a14:useLocalDpi xmlns:a14="http://schemas.microsoft.com/office/drawing/2010/main" val="0"/>
              </a:ext>
            </a:extLst>
          </a:blip>
          <a:srcRect/>
          <a:stretch>
            <a:fillRect/>
          </a:stretch>
        </p:blipFill>
        <p:spPr bwMode="auto">
          <a:xfrm>
            <a:off x="6943023" y="1958741"/>
            <a:ext cx="4410777" cy="294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7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Cobertura por Regiones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4098" name="Picture 2" descr="Informe de Gestión 2016">
            <a:extLst>
              <a:ext uri="{FF2B5EF4-FFF2-40B4-BE49-F238E27FC236}">
                <a16:creationId xmlns:a16="http://schemas.microsoft.com/office/drawing/2014/main" id="{A0287015-298F-441C-BF04-0AC3FCBDC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1" r="51841" b="24632"/>
          <a:stretch/>
        </p:blipFill>
        <p:spPr bwMode="auto">
          <a:xfrm>
            <a:off x="2014950" y="1046193"/>
            <a:ext cx="3324827" cy="56866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forme de Gestión 2016">
            <a:extLst>
              <a:ext uri="{FF2B5EF4-FFF2-40B4-BE49-F238E27FC236}">
                <a16:creationId xmlns:a16="http://schemas.microsoft.com/office/drawing/2014/main" id="{77555F6D-1AD1-4142-A85B-6D694429C1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315" b="22667"/>
          <a:stretch/>
        </p:blipFill>
        <p:spPr bwMode="auto">
          <a:xfrm>
            <a:off x="6765597" y="1046193"/>
            <a:ext cx="3042546" cy="559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54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199" y="397554"/>
            <a:ext cx="8867775" cy="357757"/>
          </a:xfrm>
          <a:ln>
            <a:noFill/>
          </a:ln>
        </p:spPr>
        <p:txBody>
          <a:bodyPr>
            <a:normAutofit fontScale="90000"/>
          </a:bodyPr>
          <a:lstStyle/>
          <a:p>
            <a:r>
              <a:rPr lang="es-CO" b="1" dirty="0">
                <a:solidFill>
                  <a:srgbClr val="7E428D"/>
                </a:solidFill>
              </a:rPr>
              <a:t>Cobertura Acceso Fijo por Regiones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sp>
        <p:nvSpPr>
          <p:cNvPr id="7" name="Rectangle 6">
            <a:extLst>
              <a:ext uri="{FF2B5EF4-FFF2-40B4-BE49-F238E27FC236}">
                <a16:creationId xmlns:a16="http://schemas.microsoft.com/office/drawing/2014/main" id="{4F8317BC-2680-4EE7-A4EB-DBC9242781D1}"/>
              </a:ext>
            </a:extLst>
          </p:cNvPr>
          <p:cNvSpPr/>
          <p:nvPr/>
        </p:nvSpPr>
        <p:spPr>
          <a:xfrm>
            <a:off x="9029700" y="4629151"/>
            <a:ext cx="2489200" cy="140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10E2C209-B316-46A0-B791-128CC51AA934}"/>
              </a:ext>
            </a:extLst>
          </p:cNvPr>
          <p:cNvGrpSpPr/>
          <p:nvPr/>
        </p:nvGrpSpPr>
        <p:grpSpPr>
          <a:xfrm>
            <a:off x="1717074" y="1263989"/>
            <a:ext cx="9389076" cy="6622705"/>
            <a:chOff x="1817387" y="1171318"/>
            <a:chExt cx="8557226" cy="5686682"/>
          </a:xfrm>
        </p:grpSpPr>
        <p:grpSp>
          <p:nvGrpSpPr>
            <p:cNvPr id="10" name="Group 9">
              <a:extLst>
                <a:ext uri="{FF2B5EF4-FFF2-40B4-BE49-F238E27FC236}">
                  <a16:creationId xmlns:a16="http://schemas.microsoft.com/office/drawing/2014/main" id="{4247BDF4-18DF-4D3E-9419-88BDD786269E}"/>
                </a:ext>
              </a:extLst>
            </p:cNvPr>
            <p:cNvGrpSpPr/>
            <p:nvPr/>
          </p:nvGrpSpPr>
          <p:grpSpPr>
            <a:xfrm>
              <a:off x="1817387" y="1171318"/>
              <a:ext cx="8557226" cy="5686682"/>
              <a:chOff x="1817387" y="1171318"/>
              <a:chExt cx="8557226" cy="5686682"/>
            </a:xfrm>
          </p:grpSpPr>
          <p:pic>
            <p:nvPicPr>
              <p:cNvPr id="4098" name="Picture 2" descr="Informe de Gestión 2016">
                <a:extLst>
                  <a:ext uri="{FF2B5EF4-FFF2-40B4-BE49-F238E27FC236}">
                    <a16:creationId xmlns:a16="http://schemas.microsoft.com/office/drawing/2014/main" id="{A0287015-298F-441C-BF04-0AC3FCBDC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1" r="51841" b="24632"/>
              <a:stretch/>
            </p:blipFill>
            <p:spPr bwMode="auto">
              <a:xfrm>
                <a:off x="1817387" y="1171318"/>
                <a:ext cx="3324827" cy="5686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forme de Gestión 2016">
                <a:extLst>
                  <a:ext uri="{FF2B5EF4-FFF2-40B4-BE49-F238E27FC236}">
                    <a16:creationId xmlns:a16="http://schemas.microsoft.com/office/drawing/2014/main" id="{35D96DF9-87AC-4335-B37A-2412FF3B7F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780" r="56237" b="24632"/>
              <a:stretch/>
            </p:blipFill>
            <p:spPr bwMode="auto">
              <a:xfrm>
                <a:off x="6338587" y="1815314"/>
                <a:ext cx="4036026" cy="3265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996187-DB30-42D0-BEEA-5AE1A728FCA7}"/>
                  </a:ext>
                </a:extLst>
              </p:cNvPr>
              <p:cNvSpPr/>
              <p:nvPr/>
            </p:nvSpPr>
            <p:spPr>
              <a:xfrm>
                <a:off x="7785100" y="1364805"/>
                <a:ext cx="2489200" cy="140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CDD6F4A3-7FE6-476F-95AE-BB31ABC186FF}"/>
                  </a:ext>
                </a:extLst>
              </p:cNvPr>
              <p:cNvSpPr/>
              <p:nvPr/>
            </p:nvSpPr>
            <p:spPr>
              <a:xfrm>
                <a:off x="1947258" y="5194306"/>
                <a:ext cx="3324828" cy="1663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41A3EEBD-5BFE-4524-A6F4-6231A3A24CBF}"/>
                  </a:ext>
                </a:extLst>
              </p:cNvPr>
              <p:cNvSpPr/>
              <p:nvPr/>
            </p:nvSpPr>
            <p:spPr>
              <a:xfrm>
                <a:off x="1817387" y="4254500"/>
                <a:ext cx="1040113" cy="939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 name="Rectangle 10">
              <a:extLst>
                <a:ext uri="{FF2B5EF4-FFF2-40B4-BE49-F238E27FC236}">
                  <a16:creationId xmlns:a16="http://schemas.microsoft.com/office/drawing/2014/main" id="{9261AC94-403D-45D2-8DF8-7FBE90E6F38A}"/>
                </a:ext>
              </a:extLst>
            </p:cNvPr>
            <p:cNvSpPr/>
            <p:nvPr/>
          </p:nvSpPr>
          <p:spPr>
            <a:xfrm>
              <a:off x="9309100" y="4876800"/>
              <a:ext cx="1065513" cy="616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50123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236517-3225-4654-AA93-53FE01383430}"/>
              </a:ext>
            </a:extLst>
          </p:cNvPr>
          <p:cNvSpPr>
            <a:spLocks noGrp="1"/>
          </p:cNvSpPr>
          <p:nvPr>
            <p:ph type="title"/>
          </p:nvPr>
        </p:nvSpPr>
        <p:spPr>
          <a:xfrm>
            <a:off x="838199" y="397554"/>
            <a:ext cx="8867775" cy="357757"/>
          </a:xfrm>
          <a:ln>
            <a:noFill/>
          </a:ln>
        </p:spPr>
        <p:txBody>
          <a:bodyPr>
            <a:normAutofit fontScale="90000"/>
          </a:bodyPr>
          <a:lstStyle/>
          <a:p>
            <a:r>
              <a:rPr lang="es-CO" b="1" dirty="0">
                <a:solidFill>
                  <a:srgbClr val="7E428D"/>
                </a:solidFill>
              </a:rPr>
              <a:t>Evaluación de la situación </a:t>
            </a:r>
          </a:p>
        </p:txBody>
      </p:sp>
      <p:cxnSp>
        <p:nvCxnSpPr>
          <p:cNvPr id="6" name="Straight Connector 5">
            <a:extLst>
              <a:ext uri="{FF2B5EF4-FFF2-40B4-BE49-F238E27FC236}">
                <a16:creationId xmlns:a16="http://schemas.microsoft.com/office/drawing/2014/main" id="{97EA1637-4EAF-42CD-A92E-FE08FC36AE05}"/>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3" name="Picture 2" descr="A close up of a piece of paper&#10;&#10;Description automatically generated">
            <a:extLst>
              <a:ext uri="{FF2B5EF4-FFF2-40B4-BE49-F238E27FC236}">
                <a16:creationId xmlns:a16="http://schemas.microsoft.com/office/drawing/2014/main" id="{887AFCAD-CAB7-4A1E-9AEE-A302EF313AC8}"/>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4886" t="18431" r="7582" b="14723"/>
          <a:stretch/>
        </p:blipFill>
        <p:spPr>
          <a:xfrm>
            <a:off x="2828926" y="1056895"/>
            <a:ext cx="5895974" cy="5826928"/>
          </a:xfrm>
          <a:prstGeom prst="rect">
            <a:avLst/>
          </a:prstGeom>
        </p:spPr>
      </p:pic>
    </p:spTree>
    <p:extLst>
      <p:ext uri="{BB962C8B-B14F-4D97-AF65-F5344CB8AC3E}">
        <p14:creationId xmlns:p14="http://schemas.microsoft.com/office/powerpoint/2010/main" val="359539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731F552DF13A6D40B459BD2966D82FC3" ma:contentTypeVersion="7" ma:contentTypeDescription="Crear nuevo documento." ma:contentTypeScope="" ma:versionID="bddee791de37e82c0dce33e465f3478d">
  <xsd:schema xmlns:xsd="http://www.w3.org/2001/XMLSchema" xmlns:xs="http://www.w3.org/2001/XMLSchema" xmlns:p="http://schemas.microsoft.com/office/2006/metadata/properties" xmlns:ns2="580b4332-39d2-4436-8fe6-7a9bf13888b4" targetNamespace="http://schemas.microsoft.com/office/2006/metadata/properties" ma:root="true" ma:fieldsID="012f7f698fc28eabf3f2400d73aec2ff" ns2:_="">
    <xsd:import namespace="580b4332-39d2-4436-8fe6-7a9bf13888b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0b4332-39d2-4436-8fe6-7a9bf13888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78D79B-2783-465D-898B-64E904ACFF98}">
  <ds:schemaRefs>
    <ds:schemaRef ds:uri="http://schemas.microsoft.com/sharepoint/v3/contenttype/forms"/>
  </ds:schemaRefs>
</ds:datastoreItem>
</file>

<file path=customXml/itemProps2.xml><?xml version="1.0" encoding="utf-8"?>
<ds:datastoreItem xmlns:ds="http://schemas.openxmlformats.org/officeDocument/2006/customXml" ds:itemID="{0D35FC2B-39FC-494E-8BD6-D9605C8B94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0b4332-39d2-4436-8fe6-7a9bf13888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93644F-6470-4035-8C39-B9485347A2DA}">
  <ds:schemaRef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purl.org/dc/elements/1.1/"/>
    <ds:schemaRef ds:uri="http://purl.org/dc/terms/"/>
    <ds:schemaRef ds:uri="http://schemas.microsoft.com/office/2006/documentManagement/types"/>
    <ds:schemaRef ds:uri="580b4332-39d2-4436-8fe6-7a9bf13888b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22</TotalTime>
  <Words>2015</Words>
  <Application>Microsoft Office PowerPoint</Application>
  <PresentationFormat>Panorámica</PresentationFormat>
  <Paragraphs>404</Paragraphs>
  <Slides>51</Slides>
  <Notes>9</Notes>
  <HiddenSlides>4</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Calibri</vt:lpstr>
      <vt:lpstr>Calibri Light</vt:lpstr>
      <vt:lpstr>Office Theme</vt:lpstr>
      <vt:lpstr>PERFILADO DE CLIENTES POR HÁBITO DE PAGO DISCRIMINADO POR REGIONES</vt:lpstr>
      <vt:lpstr>Agenda</vt:lpstr>
      <vt:lpstr>CRISP-DM </vt:lpstr>
      <vt:lpstr>Business understanding</vt:lpstr>
      <vt:lpstr>Tigo  </vt:lpstr>
      <vt:lpstr>Tigo</vt:lpstr>
      <vt:lpstr>Cobertura por Regiones</vt:lpstr>
      <vt:lpstr>Cobertura Acceso Fijo por Regiones</vt:lpstr>
      <vt:lpstr>Evaluación de la situación </vt:lpstr>
      <vt:lpstr>¿Cuál es nuestra problemática?</vt:lpstr>
      <vt:lpstr>¿Cómo lo solucionaremos?</vt:lpstr>
      <vt:lpstr>WorkPlan</vt:lpstr>
      <vt:lpstr>Data Understanding</vt:lpstr>
      <vt:lpstr>Flujo de datos</vt:lpstr>
      <vt:lpstr>Dataset</vt:lpstr>
      <vt:lpstr>Selección de los datos </vt:lpstr>
      <vt:lpstr>Diseño Datalake</vt:lpstr>
      <vt:lpstr>Exploratorio </vt:lpstr>
      <vt:lpstr>Exploratorio</vt:lpstr>
      <vt:lpstr>Presentación de PowerPoint</vt:lpstr>
      <vt:lpstr>Presentación de PowerPoint</vt:lpstr>
      <vt:lpstr>Presentación de PowerPoint</vt:lpstr>
      <vt:lpstr>Presentación de PowerPoint</vt:lpstr>
      <vt:lpstr>Presentación de PowerPoint</vt:lpstr>
      <vt:lpstr>Presentación de PowerPoint</vt:lpstr>
      <vt:lpstr>Data  Preparation</vt:lpstr>
      <vt:lpstr>Presentación de PowerPoint</vt:lpstr>
      <vt:lpstr>Presentación de PowerPoint</vt:lpstr>
      <vt:lpstr>Presentación de PowerPoint</vt:lpstr>
      <vt:lpstr>Presentación de PowerPoint</vt:lpstr>
      <vt:lpstr>Presentación de PowerPoint</vt:lpstr>
      <vt:lpstr>Modelling</vt:lpstr>
      <vt:lpstr>Presentación de PowerPoint</vt:lpstr>
      <vt:lpstr>Presentación de PowerPoint</vt:lpstr>
      <vt:lpstr>Presentación de PowerPoint</vt:lpstr>
      <vt:lpstr>Presentación de PowerPoint</vt:lpstr>
      <vt:lpstr>Presentación de PowerPoint</vt:lpstr>
      <vt:lpstr>Presentación de PowerPoint</vt:lpstr>
      <vt:lpstr>Evaluation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Deployment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PERFILADO DE CLIENTES POR HÁBITO DE PAGO DISCRIMINADO POR REGIONES</dc:title>
  <dc:creator>Hernan Sepulveda Jimenez</dc:creator>
  <cp:lastModifiedBy>Hernan Sepulveda Jimenez</cp:lastModifiedBy>
  <cp:revision>3</cp:revision>
  <dcterms:created xsi:type="dcterms:W3CDTF">2020-06-26T21:00:04Z</dcterms:created>
  <dcterms:modified xsi:type="dcterms:W3CDTF">2020-06-26T21:23:38Z</dcterms:modified>
</cp:coreProperties>
</file>